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1"/>
  </p:notesMasterIdLst>
  <p:handoutMasterIdLst>
    <p:handoutMasterId r:id="rId22"/>
  </p:handoutMasterIdLst>
  <p:sldIdLst>
    <p:sldId id="277" r:id="rId5"/>
    <p:sldId id="393" r:id="rId6"/>
    <p:sldId id="385" r:id="rId7"/>
    <p:sldId id="397" r:id="rId8"/>
    <p:sldId id="395" r:id="rId9"/>
    <p:sldId id="387" r:id="rId10"/>
    <p:sldId id="394" r:id="rId11"/>
    <p:sldId id="403" r:id="rId12"/>
    <p:sldId id="401" r:id="rId13"/>
    <p:sldId id="402" r:id="rId14"/>
    <p:sldId id="396" r:id="rId15"/>
    <p:sldId id="398" r:id="rId16"/>
    <p:sldId id="391" r:id="rId17"/>
    <p:sldId id="392" r:id="rId18"/>
    <p:sldId id="388" r:id="rId19"/>
    <p:sldId id="40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F95ADB-5397-DB69-9A0B-DD970B7D8FDF}" v="819" dt="2025-03-25T13:34:57.089"/>
    <p1510:client id="{34838308-FD10-4346-9B69-126CE6896E6E}" v="1" dt="2025-03-25T17:22:46.808"/>
    <p1510:client id="{420100A8-535E-523F-E8F8-D180334D7887}" v="1377" dt="2025-03-25T13:32:18.037"/>
    <p1510:client id="{B62037E0-D9FD-4466-2115-F10DE1845147}" v="79" dt="2025-03-25T13:59:14.407"/>
    <p1510:client id="{BDC3143A-EE9F-1FD6-AE41-EB21AF18C81C}" v="531" dt="2025-03-25T14:31:17.455"/>
    <p1510:client id="{D532AD65-2A51-49EC-9CF1-0244F80D0028}" v="11" dt="2025-03-25T12:31:34.4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211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F041B9-4D8C-4341-A1A1-2B3FFCAA3E01}" type="datetimeFigureOut">
              <a:rPr lang="en-US" smtClean="0"/>
              <a:t>3/25/2025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166DB5-15B6-43A2-8F22-8DCB2D9AFA69}" type="slidenum">
              <a:rPr lang="en-US" smtClean="0"/>
              <a:t>‹#›</a:t>
            </a:fld>
            <a:endParaRPr lang="en-US"/>
          </a:p>
        </p:txBody>
      </p:sp>
    </p:spTree>
    <p:extLst>
      <p:ext uri="{BB962C8B-B14F-4D97-AF65-F5344CB8AC3E}">
        <p14:creationId xmlns:p14="http://schemas.microsoft.com/office/powerpoint/2010/main" val="3358289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EE520-83FB-4074-B1F1-D5074C3CEF9F}" type="datetimeFigureOut">
              <a:rPr lang="en-US" smtClean="0"/>
              <a:t>3/25/2025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65E13-CD95-4BA7-A8F9-6B93765AFFB6}" type="slidenum">
              <a:rPr lang="en-US" smtClean="0"/>
              <a:t>‹#›</a:t>
            </a:fld>
            <a:endParaRPr lang="en-US"/>
          </a:p>
        </p:txBody>
      </p:sp>
    </p:spTree>
    <p:extLst>
      <p:ext uri="{BB962C8B-B14F-4D97-AF65-F5344CB8AC3E}">
        <p14:creationId xmlns:p14="http://schemas.microsoft.com/office/powerpoint/2010/main" val="235624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C65E13-CD95-4BA7-A8F9-6B93765AFFB6}" type="slidenum">
              <a:rPr lang="en-US" smtClean="0"/>
              <a:t>1</a:t>
            </a:fld>
            <a:endParaRPr lang="en-US"/>
          </a:p>
        </p:txBody>
      </p:sp>
    </p:spTree>
    <p:extLst>
      <p:ext uri="{BB962C8B-B14F-4D97-AF65-F5344CB8AC3E}">
        <p14:creationId xmlns:p14="http://schemas.microsoft.com/office/powerpoint/2010/main" val="2161913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ad.or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www.tad.or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www.tad.or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tad.or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tad.or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tad.or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tad.or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tad.or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www.tad.or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ad.or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tad.or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ad.or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ad.or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tad.or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tad.or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tad.or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tad.or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609600" y="1964267"/>
            <a:ext cx="7848601" cy="2421464"/>
          </a:xfrm>
        </p:spPr>
        <p:txBody>
          <a:bodyPr anchor="b">
            <a:normAutofit/>
          </a:bodyPr>
          <a:lstStyle>
            <a:lvl1pPr algn="r">
              <a:defRPr sz="4400">
                <a:effectLst/>
              </a:defRPr>
            </a:lvl1pPr>
          </a:lstStyle>
          <a:p>
            <a:r>
              <a:rPr lang="en-US"/>
              <a:t>Click to edit Master title style</a:t>
            </a:r>
          </a:p>
        </p:txBody>
      </p:sp>
      <p:sp>
        <p:nvSpPr>
          <p:cNvPr id="3" name="Subtitle 2"/>
          <p:cNvSpPr>
            <a:spLocks noGrp="1"/>
          </p:cNvSpPr>
          <p:nvPr>
            <p:ph type="subTitle" idx="1"/>
          </p:nvPr>
        </p:nvSpPr>
        <p:spPr>
          <a:xfrm>
            <a:off x="609600" y="4385733"/>
            <a:ext cx="7848601"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752311" y="5870576"/>
            <a:ext cx="1212173" cy="377825"/>
          </a:xfrm>
        </p:spPr>
        <p:txBody>
          <a:bodyPr/>
          <a:lstStyle/>
          <a:p>
            <a:fld id="{1431B0B3-8B5A-4FC7-9064-E1DFC1A37BEB}" type="datetimeFigureOut">
              <a:rPr lang="en-US" smtClean="0"/>
              <a:t>3/25/2025</a:t>
            </a:fld>
            <a:endParaRPr lang="en-US"/>
          </a:p>
        </p:txBody>
      </p:sp>
      <p:sp>
        <p:nvSpPr>
          <p:cNvPr id="5" name="Footer Placeholder 4"/>
          <p:cNvSpPr>
            <a:spLocks noGrp="1"/>
          </p:cNvSpPr>
          <p:nvPr>
            <p:ph type="ftr" sz="quarter" idx="11"/>
          </p:nvPr>
        </p:nvSpPr>
        <p:spPr>
          <a:xfrm>
            <a:off x="1275245" y="5870576"/>
            <a:ext cx="5400865"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3B1882EF-5B3F-4043-9073-420E829FBC8C}" type="slidenum">
              <a:rPr lang="en-US" smtClean="0"/>
              <a:t>‹#›</a:t>
            </a:fld>
            <a:endParaRPr lang="en-US"/>
          </a:p>
        </p:txBody>
      </p:sp>
      <p:pic>
        <p:nvPicPr>
          <p:cNvPr id="8" name="Picture 2" descr="Tarrant Appraisal District">
            <a:hlinkClick r:id="rId3"/>
            <a:extLst>
              <a:ext uri="{FF2B5EF4-FFF2-40B4-BE49-F238E27FC236}">
                <a16:creationId xmlns:a16="http://schemas.microsoft.com/office/drawing/2014/main" id="{6498A508-5D3A-4576-9308-6C540551EDE5}"/>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2133600" cy="13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093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31B0B3-8B5A-4FC7-9064-E1DFC1A37BEB}"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882EF-5B3F-4043-9073-420E829FBC8C}" type="slidenum">
              <a:rPr lang="en-US" smtClean="0"/>
              <a:t>‹#›</a:t>
            </a:fld>
            <a:endParaRPr lang="en-US"/>
          </a:p>
        </p:txBody>
      </p:sp>
      <p:pic>
        <p:nvPicPr>
          <p:cNvPr id="9" name="Picture 2" descr="Tarrant Appraisal District">
            <a:hlinkClick r:id="rId3"/>
            <a:extLst>
              <a:ext uri="{FF2B5EF4-FFF2-40B4-BE49-F238E27FC236}">
                <a16:creationId xmlns:a16="http://schemas.microsoft.com/office/drawing/2014/main" id="{0440E9CD-8AC3-4CE3-BF95-A9FC8B9EBBB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2133600" cy="13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19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1447800"/>
            <a:ext cx="7772402" cy="2286001"/>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31B0B3-8B5A-4FC7-9064-E1DFC1A37BEB}"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882EF-5B3F-4043-9073-420E829FBC8C}" type="slidenum">
              <a:rPr lang="en-US" smtClean="0"/>
              <a:t>‹#›</a:t>
            </a:fld>
            <a:endParaRPr lang="en-US"/>
          </a:p>
        </p:txBody>
      </p:sp>
      <p:pic>
        <p:nvPicPr>
          <p:cNvPr id="8" name="Picture 2" descr="Tarrant Appraisal District">
            <a:hlinkClick r:id="rId3"/>
            <a:extLst>
              <a:ext uri="{FF2B5EF4-FFF2-40B4-BE49-F238E27FC236}">
                <a16:creationId xmlns:a16="http://schemas.microsoft.com/office/drawing/2014/main" id="{5CB13F36-2466-4F7A-8EAE-BE80C8BCEED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2133600" cy="13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513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31B0B3-8B5A-4FC7-9064-E1DFC1A37BEB}"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882EF-5B3F-4043-9073-420E829FBC8C}" type="slidenum">
              <a:rPr lang="en-US" smtClean="0"/>
              <a:t>‹#›</a:t>
            </a:fld>
            <a:endParaRPr lang="en-US"/>
          </a:p>
        </p:txBody>
      </p:sp>
      <p:pic>
        <p:nvPicPr>
          <p:cNvPr id="11" name="Picture 2" descr="Tarrant Appraisal District">
            <a:hlinkClick r:id="rId3"/>
            <a:extLst>
              <a:ext uri="{FF2B5EF4-FFF2-40B4-BE49-F238E27FC236}">
                <a16:creationId xmlns:a16="http://schemas.microsoft.com/office/drawing/2014/main" id="{B7CF6E2C-3DB6-40C7-AF63-D56653EA0BD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2133600" cy="13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478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1752600"/>
            <a:ext cx="7772401" cy="3007848"/>
          </a:xfrm>
        </p:spPr>
        <p:txBody>
          <a:bodyPr anchor="b">
            <a:normAutofit/>
          </a:bodyPr>
          <a:lstStyle>
            <a:lvl1pPr algn="l">
              <a:defRPr sz="2800" b="0" cap="none"/>
            </a:lvl1pPr>
          </a:lstStyle>
          <a:p>
            <a:r>
              <a:rPr lang="en-US"/>
              <a:t>Click to edit Master title style</a:t>
            </a:r>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31B0B3-8B5A-4FC7-9064-E1DFC1A37BEB}"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882EF-5B3F-4043-9073-420E829FBC8C}" type="slidenum">
              <a:rPr lang="en-US" smtClean="0"/>
              <a:t>‹#›</a:t>
            </a:fld>
            <a:endParaRPr lang="en-US"/>
          </a:p>
        </p:txBody>
      </p:sp>
      <p:pic>
        <p:nvPicPr>
          <p:cNvPr id="8" name="Picture 2" descr="Tarrant Appraisal District">
            <a:hlinkClick r:id="rId3"/>
            <a:extLst>
              <a:ext uri="{FF2B5EF4-FFF2-40B4-BE49-F238E27FC236}">
                <a16:creationId xmlns:a16="http://schemas.microsoft.com/office/drawing/2014/main" id="{924B612A-301A-4CFE-A837-C50DE7D97CF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2133600" cy="13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77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31B0B3-8B5A-4FC7-9064-E1DFC1A37BEB}"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882EF-5B3F-4043-9073-420E829FBC8C}" type="slidenum">
              <a:rPr lang="en-US" smtClean="0"/>
              <a:t>‹#›</a:t>
            </a:fld>
            <a:endParaRPr lang="en-US"/>
          </a:p>
        </p:txBody>
      </p:sp>
      <p:pic>
        <p:nvPicPr>
          <p:cNvPr id="12" name="Picture 2" descr="Tarrant Appraisal District">
            <a:hlinkClick r:id="rId3"/>
            <a:extLst>
              <a:ext uri="{FF2B5EF4-FFF2-40B4-BE49-F238E27FC236}">
                <a16:creationId xmlns:a16="http://schemas.microsoft.com/office/drawing/2014/main" id="{2E25E794-AF64-4D56-9D91-659AACC2F78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2133600" cy="13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970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31B0B3-8B5A-4FC7-9064-E1DFC1A37BEB}"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882EF-5B3F-4043-9073-420E829FBC8C}" type="slidenum">
              <a:rPr lang="en-US" smtClean="0"/>
              <a:t>‹#›</a:t>
            </a:fld>
            <a:endParaRPr lang="en-US"/>
          </a:p>
        </p:txBody>
      </p:sp>
      <p:pic>
        <p:nvPicPr>
          <p:cNvPr id="9" name="Picture 2" descr="Tarrant Appraisal District">
            <a:hlinkClick r:id="rId3"/>
            <a:extLst>
              <a:ext uri="{FF2B5EF4-FFF2-40B4-BE49-F238E27FC236}">
                <a16:creationId xmlns:a16="http://schemas.microsoft.com/office/drawing/2014/main" id="{A2F81FFD-A8BA-4957-95EE-738FC1E8B24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2133600" cy="13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172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2438400" y="609601"/>
            <a:ext cx="5791200" cy="1456267"/>
          </a:xfrm>
        </p:spPr>
        <p:txBody>
          <a:bodyPr>
            <a:norm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1B0B3-8B5A-4FC7-9064-E1DFC1A37BEB}"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882EF-5B3F-4043-9073-420E829FBC8C}" type="slidenum">
              <a:rPr lang="en-US" smtClean="0"/>
              <a:t>‹#›</a:t>
            </a:fld>
            <a:endParaRPr lang="en-US"/>
          </a:p>
        </p:txBody>
      </p:sp>
      <p:pic>
        <p:nvPicPr>
          <p:cNvPr id="9" name="Picture 2" descr="Tarrant Appraisal District">
            <a:hlinkClick r:id="rId3"/>
            <a:extLst>
              <a:ext uri="{FF2B5EF4-FFF2-40B4-BE49-F238E27FC236}">
                <a16:creationId xmlns:a16="http://schemas.microsoft.com/office/drawing/2014/main" id="{11E2E8B7-06D6-40D5-B1AE-21F51F8E2B87}"/>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2133600" cy="13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415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1B0B3-8B5A-4FC7-9064-E1DFC1A37BEB}"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882EF-5B3F-4043-9073-420E829FBC8C}" type="slidenum">
              <a:rPr lang="en-US" smtClean="0"/>
              <a:t>‹#›</a:t>
            </a:fld>
            <a:endParaRPr lang="en-US"/>
          </a:p>
        </p:txBody>
      </p:sp>
      <p:pic>
        <p:nvPicPr>
          <p:cNvPr id="8" name="Picture 2" descr="Tarrant Appraisal District">
            <a:hlinkClick r:id="rId3"/>
            <a:extLst>
              <a:ext uri="{FF2B5EF4-FFF2-40B4-BE49-F238E27FC236}">
                <a16:creationId xmlns:a16="http://schemas.microsoft.com/office/drawing/2014/main" id="{0425941B-CE17-4A0F-9F9E-FFAB571CF16A}"/>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2133600" cy="13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67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4800" b="1">
                <a:latin typeface="+mn-lt"/>
              </a:defRPr>
            </a:lvl1p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1B0B3-8B5A-4FC7-9064-E1DFC1A37BEB}"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882EF-5B3F-4043-9073-420E829FBC8C}" type="slidenum">
              <a:rPr lang="en-US" smtClean="0"/>
              <a:t>‹#›</a:t>
            </a:fld>
            <a:endParaRPr lang="en-US"/>
          </a:p>
        </p:txBody>
      </p:sp>
      <p:pic>
        <p:nvPicPr>
          <p:cNvPr id="9" name="Picture 2" descr="Tarrant Appraisal District">
            <a:hlinkClick r:id="rId3"/>
            <a:extLst>
              <a:ext uri="{FF2B5EF4-FFF2-40B4-BE49-F238E27FC236}">
                <a16:creationId xmlns:a16="http://schemas.microsoft.com/office/drawing/2014/main" id="{88670606-5461-421F-844F-09C77736EF9A}"/>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2133600" cy="13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55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31B0B3-8B5A-4FC7-9064-E1DFC1A37BEB}"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882EF-5B3F-4043-9073-420E829FBC8C}" type="slidenum">
              <a:rPr lang="en-US" smtClean="0"/>
              <a:t>‹#›</a:t>
            </a:fld>
            <a:endParaRPr lang="en-US"/>
          </a:p>
        </p:txBody>
      </p:sp>
      <p:pic>
        <p:nvPicPr>
          <p:cNvPr id="9" name="Picture 2" descr="Tarrant Appraisal District">
            <a:hlinkClick r:id="rId3"/>
            <a:extLst>
              <a:ext uri="{FF2B5EF4-FFF2-40B4-BE49-F238E27FC236}">
                <a16:creationId xmlns:a16="http://schemas.microsoft.com/office/drawing/2014/main" id="{51CF3FE9-177B-43D0-B0FC-2DCE47F4ED7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2133600" cy="13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03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Autofit/>
          </a:bodyPr>
          <a:lstStyle>
            <a:lvl1pPr>
              <a:defRPr sz="4800" b="0">
                <a:latin typeface="+mn-lt"/>
              </a:defRPr>
            </a:lvl1pPr>
          </a:lstStyle>
          <a:p>
            <a:r>
              <a:rPr lang="en-US"/>
              <a:t>Click to edit Master title style</a:t>
            </a:r>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31B0B3-8B5A-4FC7-9064-E1DFC1A37BEB}"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882EF-5B3F-4043-9073-420E829FBC8C}" type="slidenum">
              <a:rPr lang="en-US" smtClean="0"/>
              <a:t>‹#›</a:t>
            </a:fld>
            <a:endParaRPr lang="en-US"/>
          </a:p>
        </p:txBody>
      </p:sp>
      <p:pic>
        <p:nvPicPr>
          <p:cNvPr id="9" name="Picture 2" descr="Tarrant Appraisal District">
            <a:hlinkClick r:id="rId3"/>
            <a:extLst>
              <a:ext uri="{FF2B5EF4-FFF2-40B4-BE49-F238E27FC236}">
                <a16:creationId xmlns:a16="http://schemas.microsoft.com/office/drawing/2014/main" id="{7A98457C-B753-460B-BB8D-768C24BA79C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2133600" cy="13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Autofit/>
          </a:bodyPr>
          <a:lstStyle>
            <a:lvl1pPr>
              <a:defRPr sz="4800" b="1">
                <a:latin typeface="+mn-lt"/>
              </a:defRPr>
            </a:lvl1pPr>
          </a:lstStyle>
          <a:p>
            <a:r>
              <a:rPr lang="en-US"/>
              <a:t>Click to edit Master title style</a:t>
            </a:r>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31B0B3-8B5A-4FC7-9064-E1DFC1A37BEB}"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882EF-5B3F-4043-9073-420E829FBC8C}" type="slidenum">
              <a:rPr lang="en-US" smtClean="0"/>
              <a:t>‹#›</a:t>
            </a:fld>
            <a:endParaRPr lang="en-US"/>
          </a:p>
        </p:txBody>
      </p:sp>
      <p:pic>
        <p:nvPicPr>
          <p:cNvPr id="11" name="Picture 2" descr="Tarrant Appraisal District">
            <a:hlinkClick r:id="rId3"/>
            <a:extLst>
              <a:ext uri="{FF2B5EF4-FFF2-40B4-BE49-F238E27FC236}">
                <a16:creationId xmlns:a16="http://schemas.microsoft.com/office/drawing/2014/main" id="{D0F70330-6B9F-4941-9DE2-C76279975C6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2133600" cy="13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82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p>
        </p:txBody>
      </p:sp>
      <p:sp>
        <p:nvSpPr>
          <p:cNvPr id="3" name="Date Placeholder 2"/>
          <p:cNvSpPr>
            <a:spLocks noGrp="1"/>
          </p:cNvSpPr>
          <p:nvPr>
            <p:ph type="dt" sz="half" idx="10"/>
          </p:nvPr>
        </p:nvSpPr>
        <p:spPr/>
        <p:txBody>
          <a:bodyPr/>
          <a:lstStyle/>
          <a:p>
            <a:fld id="{1431B0B3-8B5A-4FC7-9064-E1DFC1A37BEB}"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882EF-5B3F-4043-9073-420E829FBC8C}" type="slidenum">
              <a:rPr lang="en-US" smtClean="0"/>
              <a:t>‹#›</a:t>
            </a:fld>
            <a:endParaRPr lang="en-US"/>
          </a:p>
        </p:txBody>
      </p:sp>
      <p:pic>
        <p:nvPicPr>
          <p:cNvPr id="7" name="Picture 2" descr="Tarrant Appraisal District">
            <a:hlinkClick r:id="rId3"/>
            <a:extLst>
              <a:ext uri="{FF2B5EF4-FFF2-40B4-BE49-F238E27FC236}">
                <a16:creationId xmlns:a16="http://schemas.microsoft.com/office/drawing/2014/main" id="{8CF6AB2B-5955-432B-AFA3-0D8212F9C4C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2133600" cy="13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43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1431B0B3-8B5A-4FC7-9064-E1DFC1A37BEB}" type="datetimeFigureOut">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1882EF-5B3F-4043-9073-420E829FBC8C}" type="slidenum">
              <a:rPr lang="en-US" smtClean="0"/>
              <a:t>‹#›</a:t>
            </a:fld>
            <a:endParaRPr lang="en-US"/>
          </a:p>
        </p:txBody>
      </p:sp>
      <p:pic>
        <p:nvPicPr>
          <p:cNvPr id="6" name="Picture 2" descr="Tarrant Appraisal District">
            <a:hlinkClick r:id="rId3"/>
            <a:extLst>
              <a:ext uri="{FF2B5EF4-FFF2-40B4-BE49-F238E27FC236}">
                <a16:creationId xmlns:a16="http://schemas.microsoft.com/office/drawing/2014/main" id="{A9A9A6A8-2B09-45C0-973B-B000EAFBCFA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2133600" cy="13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96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31B0B3-8B5A-4FC7-9064-E1DFC1A37BEB}"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882EF-5B3F-4043-9073-420E829FBC8C}" type="slidenum">
              <a:rPr lang="en-US" smtClean="0"/>
              <a:t>‹#›</a:t>
            </a:fld>
            <a:endParaRPr lang="en-US"/>
          </a:p>
        </p:txBody>
      </p:sp>
      <p:pic>
        <p:nvPicPr>
          <p:cNvPr id="9" name="Picture 2" descr="Tarrant Appraisal District">
            <a:hlinkClick r:id="rId3"/>
            <a:extLst>
              <a:ext uri="{FF2B5EF4-FFF2-40B4-BE49-F238E27FC236}">
                <a16:creationId xmlns:a16="http://schemas.microsoft.com/office/drawing/2014/main" id="{57CA9766-6730-4A23-B842-E3593454CEA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2133600" cy="13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31B0B3-8B5A-4FC7-9064-E1DFC1A37BEB}"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882EF-5B3F-4043-9073-420E829FBC8C}" type="slidenum">
              <a:rPr lang="en-US" smtClean="0"/>
              <a:t>‹#›</a:t>
            </a:fld>
            <a:endParaRPr lang="en-US"/>
          </a:p>
        </p:txBody>
      </p:sp>
      <p:pic>
        <p:nvPicPr>
          <p:cNvPr id="9" name="Picture 2" descr="Tarrant Appraisal District">
            <a:hlinkClick r:id="rId3"/>
            <a:extLst>
              <a:ext uri="{FF2B5EF4-FFF2-40B4-BE49-F238E27FC236}">
                <a16:creationId xmlns:a16="http://schemas.microsoft.com/office/drawing/2014/main" id="{64FE81E3-CDDB-4ECE-AA80-C9F11A6DA85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2133600" cy="13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45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www.tad.org/"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2200" y="609601"/>
            <a:ext cx="5867400"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31B0B3-8B5A-4FC7-9064-E1DFC1A37BEB}" type="datetimeFigureOut">
              <a:rPr lang="en-US" smtClean="0"/>
              <a:t>3/25/2025</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B1882EF-5B3F-4043-9073-420E829FBC8C}" type="slidenum">
              <a:rPr lang="en-US" smtClean="0"/>
              <a:t>‹#›</a:t>
            </a:fld>
            <a:endParaRPr lang="en-US"/>
          </a:p>
        </p:txBody>
      </p:sp>
      <p:pic>
        <p:nvPicPr>
          <p:cNvPr id="7" name="Picture 2" descr="Tarrant Appraisal District">
            <a:hlinkClick r:id="rId19"/>
            <a:extLst>
              <a:ext uri="{FF2B5EF4-FFF2-40B4-BE49-F238E27FC236}">
                <a16:creationId xmlns:a16="http://schemas.microsoft.com/office/drawing/2014/main" id="{9703C35F-EBDA-4EE9-B104-44694C22B217}"/>
              </a:ext>
            </a:extLst>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28600" y="228600"/>
            <a:ext cx="2133600" cy="13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78000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ad.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evidence@tad.org" TargetMode="External"/><Relationship Id="rId2" Type="http://schemas.openxmlformats.org/officeDocument/2006/relationships/hyperlink" Target="mailto:resagent@tad.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100" y="1698009"/>
            <a:ext cx="7543800" cy="838200"/>
          </a:xfrm>
        </p:spPr>
        <p:txBody>
          <a:bodyPr>
            <a:normAutofit fontScale="90000"/>
          </a:bodyPr>
          <a:lstStyle/>
          <a:p>
            <a:pPr algn="ctr"/>
            <a:r>
              <a:rPr lang="en-US" sz="5000" b="1">
                <a:latin typeface="Calibri" panose="020F0502020204030204" pitchFamily="34" charset="0"/>
                <a:cs typeface="Calibri" panose="020F0502020204030204" pitchFamily="34" charset="0"/>
              </a:rPr>
              <a:t>Tarrant Appraisal District</a:t>
            </a:r>
          </a:p>
        </p:txBody>
      </p:sp>
      <p:sp>
        <p:nvSpPr>
          <p:cNvPr id="2" name="Content Placeholder 1"/>
          <p:cNvSpPr>
            <a:spLocks noGrp="1"/>
          </p:cNvSpPr>
          <p:nvPr>
            <p:ph idx="1"/>
          </p:nvPr>
        </p:nvSpPr>
        <p:spPr>
          <a:xfrm>
            <a:off x="3138487" y="1061114"/>
            <a:ext cx="2867025" cy="457200"/>
          </a:xfrm>
        </p:spPr>
        <p:txBody>
          <a:bodyPr>
            <a:normAutofit fontScale="92500" lnSpcReduction="10000"/>
          </a:bodyPr>
          <a:lstStyle/>
          <a:p>
            <a:pPr marL="384048" lvl="1" indent="0">
              <a:buNone/>
            </a:pPr>
            <a:r>
              <a:rPr lang="en-US" sz="2800">
                <a:effectLst/>
                <a:latin typeface="Calibri" panose="020F0502020204030204" pitchFamily="34" charset="0"/>
                <a:cs typeface="Calibri" panose="020F0502020204030204" pitchFamily="34" charset="0"/>
              </a:rPr>
              <a:t>Agent Meeting</a:t>
            </a:r>
          </a:p>
        </p:txBody>
      </p:sp>
      <p:pic>
        <p:nvPicPr>
          <p:cNvPr id="4" name="Picture 2" descr="Tarrant Appraisal Distric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2133600" cy="13932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2993E03-A2B1-4497-B28A-D39C01B019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1" y="2895600"/>
            <a:ext cx="5257800" cy="3517697"/>
          </a:xfrm>
          <a:prstGeom prst="rect">
            <a:avLst/>
          </a:prstGeom>
        </p:spPr>
      </p:pic>
      <p:sp>
        <p:nvSpPr>
          <p:cNvPr id="5" name="TextBox 4">
            <a:extLst>
              <a:ext uri="{FF2B5EF4-FFF2-40B4-BE49-F238E27FC236}">
                <a16:creationId xmlns:a16="http://schemas.microsoft.com/office/drawing/2014/main" id="{64F4B279-E981-FDBA-4D6A-0B01462E5CD7}"/>
              </a:ext>
            </a:extLst>
          </p:cNvPr>
          <p:cNvSpPr txBox="1"/>
          <p:nvPr/>
        </p:nvSpPr>
        <p:spPr>
          <a:xfrm>
            <a:off x="5867400" y="3352799"/>
            <a:ext cx="3048000" cy="2031325"/>
          </a:xfrm>
          <a:prstGeom prst="rect">
            <a:avLst/>
          </a:prstGeom>
          <a:noFill/>
        </p:spPr>
        <p:txBody>
          <a:bodyPr wrap="square" rtlCol="0">
            <a:spAutoFit/>
          </a:bodyPr>
          <a:lstStyle/>
          <a:p>
            <a:r>
              <a:rPr lang="en-US"/>
              <a:t>Welcome!</a:t>
            </a:r>
          </a:p>
          <a:p>
            <a:endParaRPr lang="en-US"/>
          </a:p>
          <a:p>
            <a:r>
              <a:rPr lang="en-US"/>
              <a:t>We will begin at 10am</a:t>
            </a:r>
          </a:p>
          <a:p>
            <a:endParaRPr lang="en-US"/>
          </a:p>
          <a:p>
            <a:r>
              <a:rPr lang="en-US"/>
              <a:t>This presentation and questions will be recorded and available online later. </a:t>
            </a:r>
          </a:p>
        </p:txBody>
      </p:sp>
    </p:spTree>
    <p:extLst>
      <p:ext uri="{BB962C8B-B14F-4D97-AF65-F5344CB8AC3E}">
        <p14:creationId xmlns:p14="http://schemas.microsoft.com/office/powerpoint/2010/main" val="102453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238A-AE0B-1D65-E4D9-70141589DF95}"/>
              </a:ext>
            </a:extLst>
          </p:cNvPr>
          <p:cNvSpPr>
            <a:spLocks noGrp="1"/>
          </p:cNvSpPr>
          <p:nvPr>
            <p:ph type="title"/>
          </p:nvPr>
        </p:nvSpPr>
        <p:spPr>
          <a:xfrm>
            <a:off x="314872" y="3353081"/>
            <a:ext cx="8106746" cy="3100786"/>
          </a:xfrm>
        </p:spPr>
        <p:txBody>
          <a:bodyPr>
            <a:noAutofit/>
          </a:bodyPr>
          <a:lstStyle/>
          <a:p>
            <a:r>
              <a:rPr lang="en-US" sz="1600">
                <a:ea typeface="+mn-lt"/>
                <a:cs typeface="+mn-lt"/>
              </a:rPr>
              <a:t>Information for using the online Agent Mass Protest feature:</a:t>
            </a:r>
            <a:endParaRPr lang="en-US" sz="1600"/>
          </a:p>
          <a:p>
            <a:pPr marL="285750" indent="-285750">
              <a:buFont typeface="Arial"/>
              <a:buChar char="•"/>
            </a:pPr>
            <a:r>
              <a:rPr lang="en-US" sz="1600">
                <a:solidFill>
                  <a:srgbClr val="FF0000"/>
                </a:solidFill>
                <a:ea typeface="+mn-lt"/>
                <a:cs typeface="+mn-lt"/>
              </a:rPr>
              <a:t>Only Excel files will be accepted and processed.</a:t>
            </a:r>
            <a:endParaRPr lang="en-US" sz="1600"/>
          </a:p>
          <a:p>
            <a:pPr marL="285750" lvl="1" indent="-285750">
              <a:buFont typeface="Arial"/>
              <a:buChar char="•"/>
            </a:pPr>
            <a:r>
              <a:rPr lang="en-US" sz="1600">
                <a:latin typeface="+mn-lt"/>
                <a:ea typeface="+mn-lt"/>
                <a:cs typeface="+mn-lt"/>
              </a:rPr>
              <a:t>Excel should contain a complete list of all accounts to be protested.</a:t>
            </a:r>
            <a:endParaRPr lang="en-US" sz="1600"/>
          </a:p>
          <a:p>
            <a:pPr marL="285750" lvl="1" indent="-285750">
              <a:buFont typeface="Arial"/>
              <a:buChar char="•"/>
            </a:pPr>
            <a:r>
              <a:rPr lang="en-US" sz="1600">
                <a:latin typeface="+mn-lt"/>
                <a:ea typeface="+mn-lt"/>
                <a:cs typeface="+mn-lt"/>
              </a:rPr>
              <a:t>Column A </a:t>
            </a:r>
            <a:r>
              <a:rPr lang="en-US" sz="1600" u="sng">
                <a:latin typeface="+mn-lt"/>
                <a:ea typeface="+mn-lt"/>
                <a:cs typeface="+mn-lt"/>
              </a:rPr>
              <a:t>must</a:t>
            </a:r>
            <a:r>
              <a:rPr lang="en-US" sz="1600">
                <a:latin typeface="+mn-lt"/>
                <a:ea typeface="+mn-lt"/>
                <a:cs typeface="+mn-lt"/>
              </a:rPr>
              <a:t> contain only the complete eight (8) digit TAD account number.</a:t>
            </a:r>
            <a:endParaRPr lang="en-US" sz="1600"/>
          </a:p>
          <a:p>
            <a:pPr marL="285750" lvl="2" indent="-285750">
              <a:buFont typeface="Arial"/>
              <a:buChar char="•"/>
            </a:pPr>
            <a:r>
              <a:rPr lang="en-US" sz="1600">
                <a:latin typeface="+mn-lt"/>
                <a:ea typeface="+mn-lt"/>
                <a:cs typeface="+mn-lt"/>
              </a:rPr>
              <a:t>Text format.</a:t>
            </a:r>
            <a:endParaRPr lang="en-US" sz="1600"/>
          </a:p>
          <a:p>
            <a:pPr marL="285750" lvl="2" indent="-285750">
              <a:buFont typeface="Arial"/>
              <a:buChar char="•"/>
            </a:pPr>
            <a:r>
              <a:rPr lang="en-US" sz="1600">
                <a:latin typeface="+mn-lt"/>
                <a:ea typeface="+mn-lt"/>
                <a:cs typeface="+mn-lt"/>
              </a:rPr>
              <a:t>No other special characters.</a:t>
            </a:r>
            <a:endParaRPr lang="en-US" sz="1600"/>
          </a:p>
          <a:p>
            <a:pPr marL="285750" lvl="2" indent="-285750">
              <a:buFont typeface="Arial"/>
              <a:buChar char="•"/>
            </a:pPr>
            <a:r>
              <a:rPr lang="en-US" sz="1600">
                <a:latin typeface="+mn-lt"/>
                <a:ea typeface="+mn-lt"/>
                <a:cs typeface="+mn-lt"/>
              </a:rPr>
              <a:t>Account numbers start in A2</a:t>
            </a:r>
            <a:endParaRPr lang="en-US" sz="1600"/>
          </a:p>
          <a:p>
            <a:pPr marL="285750" indent="-285750">
              <a:buFont typeface="Arial"/>
              <a:buChar char="•"/>
            </a:pPr>
            <a:r>
              <a:rPr lang="en-US" sz="1600">
                <a:solidFill>
                  <a:srgbClr val="FF0000"/>
                </a:solidFill>
                <a:ea typeface="+mn-lt"/>
                <a:cs typeface="+mn-lt"/>
              </a:rPr>
              <a:t>Do not upload pdf files, word docs, jpegs, photos, etc.</a:t>
            </a:r>
            <a:endParaRPr lang="en-US" sz="1600"/>
          </a:p>
          <a:p>
            <a:pPr marL="285750" indent="-285750">
              <a:buFont typeface="Arial"/>
              <a:buChar char="•"/>
            </a:pPr>
            <a:r>
              <a:rPr lang="en-US" sz="1600">
                <a:solidFill>
                  <a:srgbClr val="FF0000"/>
                </a:solidFill>
                <a:ea typeface="+mn-lt"/>
                <a:cs typeface="+mn-lt"/>
              </a:rPr>
              <a:t>Do not include special messages/instructions or requests.</a:t>
            </a:r>
            <a:endParaRPr lang="en-US" sz="1600"/>
          </a:p>
          <a:p>
            <a:pPr marL="285750" indent="-285750">
              <a:buFont typeface="Arial"/>
              <a:buChar char="•"/>
            </a:pPr>
            <a:r>
              <a:rPr lang="en-US" sz="1600">
                <a:solidFill>
                  <a:srgbClr val="FF0000"/>
                </a:solidFill>
                <a:ea typeface="+mn-lt"/>
                <a:cs typeface="+mn-lt"/>
              </a:rPr>
              <a:t>Files more than 25mb will need to be broken down into smaller size files.</a:t>
            </a:r>
            <a:endParaRPr lang="en-US" sz="1600"/>
          </a:p>
          <a:p>
            <a:pPr marL="285750" lvl="1" indent="-285750">
              <a:buFont typeface="Arial"/>
              <a:buChar char="•"/>
            </a:pPr>
            <a:r>
              <a:rPr lang="en-US" sz="1600">
                <a:latin typeface="+mn-lt"/>
                <a:ea typeface="+mn-lt"/>
                <a:cs typeface="+mn-lt"/>
              </a:rPr>
              <a:t>This will require multiple submissions.</a:t>
            </a:r>
            <a:endParaRPr lang="en-US" sz="1600"/>
          </a:p>
          <a:p>
            <a:pPr marL="285750" lvl="1" indent="-285750">
              <a:buFont typeface="Arial"/>
              <a:buChar char="•"/>
            </a:pPr>
            <a:r>
              <a:rPr lang="en-US" sz="1600">
                <a:latin typeface="+mn-lt"/>
                <a:ea typeface="+mn-lt"/>
                <a:cs typeface="+mn-lt"/>
              </a:rPr>
              <a:t>Multiple submissions can be made, prior to filing deadline.</a:t>
            </a:r>
            <a:endParaRPr lang="en-US" sz="1600"/>
          </a:p>
        </p:txBody>
      </p:sp>
      <p:pic>
        <p:nvPicPr>
          <p:cNvPr id="4" name="Content Placeholder 3" descr="A screenshot of a dashboard&#10;&#10;AI-generated content may be incorrect.">
            <a:extLst>
              <a:ext uri="{FF2B5EF4-FFF2-40B4-BE49-F238E27FC236}">
                <a16:creationId xmlns:a16="http://schemas.microsoft.com/office/drawing/2014/main" id="{FCCEE435-0B7F-9C88-FB3E-33FF3BB52FF8}"/>
              </a:ext>
            </a:extLst>
          </p:cNvPr>
          <p:cNvPicPr>
            <a:picLocks noGrp="1" noChangeAspect="1"/>
          </p:cNvPicPr>
          <p:nvPr>
            <p:ph idx="1"/>
          </p:nvPr>
        </p:nvPicPr>
        <p:blipFill>
          <a:blip r:embed="rId2"/>
          <a:stretch>
            <a:fillRect/>
          </a:stretch>
        </p:blipFill>
        <p:spPr>
          <a:xfrm>
            <a:off x="182122" y="92118"/>
            <a:ext cx="8645063" cy="3338284"/>
          </a:xfrm>
        </p:spPr>
      </p:pic>
    </p:spTree>
    <p:extLst>
      <p:ext uri="{BB962C8B-B14F-4D97-AF65-F5344CB8AC3E}">
        <p14:creationId xmlns:p14="http://schemas.microsoft.com/office/powerpoint/2010/main" val="332696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224E0-F631-2AF8-6D67-3AB5663E90EF}"/>
              </a:ext>
            </a:extLst>
          </p:cNvPr>
          <p:cNvSpPr>
            <a:spLocks noGrp="1"/>
          </p:cNvSpPr>
          <p:nvPr>
            <p:ph type="title"/>
          </p:nvPr>
        </p:nvSpPr>
        <p:spPr/>
        <p:txBody>
          <a:bodyPr/>
          <a:lstStyle/>
          <a:p>
            <a:r>
              <a:rPr lang="en-US"/>
              <a:t>Agent Dashboard</a:t>
            </a:r>
          </a:p>
        </p:txBody>
      </p:sp>
      <p:sp>
        <p:nvSpPr>
          <p:cNvPr id="3" name="Content Placeholder 2">
            <a:extLst>
              <a:ext uri="{FF2B5EF4-FFF2-40B4-BE49-F238E27FC236}">
                <a16:creationId xmlns:a16="http://schemas.microsoft.com/office/drawing/2014/main" id="{2FEDCCA9-B1A9-9E9D-50CD-C5E68EE2AB4D}"/>
              </a:ext>
            </a:extLst>
          </p:cNvPr>
          <p:cNvSpPr>
            <a:spLocks noGrp="1"/>
          </p:cNvSpPr>
          <p:nvPr>
            <p:ph idx="1"/>
          </p:nvPr>
        </p:nvSpPr>
        <p:spPr/>
        <p:txBody>
          <a:bodyPr>
            <a:normAutofit/>
          </a:bodyPr>
          <a:lstStyle/>
          <a:p>
            <a:pPr marL="0" indent="0" algn="ctr">
              <a:buNone/>
            </a:pPr>
            <a:r>
              <a:rPr lang="en-US" sz="4400">
                <a:ea typeface="Calibri"/>
                <a:cs typeface="Calibri"/>
              </a:rPr>
              <a:t>Agent Dashboard Demo</a:t>
            </a:r>
            <a:endParaRPr lang="en-US" sz="4400"/>
          </a:p>
        </p:txBody>
      </p:sp>
    </p:spTree>
    <p:extLst>
      <p:ext uri="{BB962C8B-B14F-4D97-AF65-F5344CB8AC3E}">
        <p14:creationId xmlns:p14="http://schemas.microsoft.com/office/powerpoint/2010/main" val="649651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10B0-3445-83D2-4A38-2B1B6CC94531}"/>
              </a:ext>
            </a:extLst>
          </p:cNvPr>
          <p:cNvSpPr>
            <a:spLocks noGrp="1"/>
          </p:cNvSpPr>
          <p:nvPr>
            <p:ph type="title"/>
          </p:nvPr>
        </p:nvSpPr>
        <p:spPr/>
        <p:txBody>
          <a:bodyPr/>
          <a:lstStyle/>
          <a:p>
            <a:r>
              <a:rPr lang="en-US"/>
              <a:t>Settlements</a:t>
            </a:r>
          </a:p>
        </p:txBody>
      </p:sp>
      <p:sp>
        <p:nvSpPr>
          <p:cNvPr id="4" name="TextBox 3">
            <a:extLst>
              <a:ext uri="{FF2B5EF4-FFF2-40B4-BE49-F238E27FC236}">
                <a16:creationId xmlns:a16="http://schemas.microsoft.com/office/drawing/2014/main" id="{7B574DE8-F97F-69C2-D9D4-4C65AC908DCB}"/>
              </a:ext>
            </a:extLst>
          </p:cNvPr>
          <p:cNvSpPr txBox="1"/>
          <p:nvPr/>
        </p:nvSpPr>
        <p:spPr>
          <a:xfrm>
            <a:off x="770325" y="1922930"/>
            <a:ext cx="7247963" cy="29136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950"/>
              </a:lnSpc>
              <a:buFont typeface="Calibri"/>
              <a:buChar char="-"/>
            </a:pPr>
            <a:r>
              <a:rPr lang="en-US">
                <a:ea typeface="Calibri"/>
                <a:cs typeface="Arial"/>
              </a:rPr>
              <a:t>Residential and Commercial settlements are still done in mass via DocuSign.</a:t>
            </a:r>
          </a:p>
          <a:p>
            <a:pPr marL="285750" indent="-285750">
              <a:lnSpc>
                <a:spcPts val="1950"/>
              </a:lnSpc>
              <a:buFont typeface="Calibri"/>
              <a:buChar char="-"/>
            </a:pPr>
            <a:r>
              <a:rPr lang="en-US">
                <a:ea typeface="Calibri"/>
                <a:cs typeface="Arial"/>
              </a:rPr>
              <a:t>All Residential agent communication will still be through </a:t>
            </a:r>
            <a:r>
              <a:rPr lang="en-US">
                <a:ea typeface="Calibri"/>
                <a:cs typeface="Arial"/>
                <a:hlinkClick r:id="rId2"/>
              </a:rPr>
              <a:t>resagent@tad.org</a:t>
            </a:r>
            <a:r>
              <a:rPr lang="en-US">
                <a:ea typeface="Calibri"/>
                <a:cs typeface="Arial"/>
              </a:rPr>
              <a:t>. </a:t>
            </a:r>
          </a:p>
          <a:p>
            <a:pPr marL="285750" indent="-285750">
              <a:lnSpc>
                <a:spcPts val="1950"/>
              </a:lnSpc>
              <a:buFont typeface="Calibri"/>
              <a:buChar char="-"/>
            </a:pPr>
            <a:r>
              <a:rPr lang="en-US">
                <a:ea typeface="Calibri"/>
                <a:cs typeface="Arial"/>
              </a:rPr>
              <a:t>Spreadsheets for residential will still be on shareable spreadsheets. We plan to send one before the deadline then send one after the deadline for any accounts missed that are newly authorized. </a:t>
            </a:r>
          </a:p>
          <a:p>
            <a:pPr marL="285750" indent="-285750">
              <a:lnSpc>
                <a:spcPts val="1950"/>
              </a:lnSpc>
              <a:buFont typeface="Calibri"/>
              <a:buChar char="-"/>
            </a:pPr>
            <a:r>
              <a:rPr lang="en-US">
                <a:ea typeface="Calibri"/>
                <a:cs typeface="Calibri"/>
              </a:rPr>
              <a:t>Residential will send a </a:t>
            </a:r>
            <a:r>
              <a:rPr lang="en-US" err="1">
                <a:ea typeface="Calibri"/>
                <a:cs typeface="Calibri"/>
              </a:rPr>
              <a:t>dropbox</a:t>
            </a:r>
            <a:r>
              <a:rPr lang="en-US">
                <a:ea typeface="Calibri"/>
                <a:cs typeface="Calibri"/>
              </a:rPr>
              <a:t> link for evidence. </a:t>
            </a:r>
            <a:endParaRPr lang="en-US">
              <a:ea typeface="Calibri"/>
              <a:cs typeface="Arial"/>
            </a:endParaRPr>
          </a:p>
          <a:p>
            <a:pPr marL="285750" indent="-285750">
              <a:lnSpc>
                <a:spcPts val="1950"/>
              </a:lnSpc>
              <a:buFont typeface="Calibri"/>
              <a:buChar char="-"/>
            </a:pPr>
            <a:r>
              <a:rPr lang="en-US">
                <a:ea typeface="Calibri"/>
                <a:cs typeface="Arial"/>
              </a:rPr>
              <a:t>Commerical Evidence will continue to be emailed to </a:t>
            </a:r>
            <a:r>
              <a:rPr lang="en-US">
                <a:ea typeface="Calibri"/>
                <a:cs typeface="Arial"/>
                <a:hlinkClick r:id="rId3"/>
              </a:rPr>
              <a:t>cevidence@tad.org</a:t>
            </a:r>
            <a:r>
              <a:rPr lang="en-US">
                <a:ea typeface="Calibri"/>
                <a:cs typeface="Arial"/>
              </a:rPr>
              <a:t>. </a:t>
            </a:r>
            <a:endParaRPr lang="en-US">
              <a:ea typeface="Calibri" panose="020F0502020204030204"/>
              <a:cs typeface="Calibri" panose="020F0502020204030204"/>
            </a:endParaRPr>
          </a:p>
          <a:p>
            <a:pPr marL="285750" indent="-285750">
              <a:lnSpc>
                <a:spcPts val="1950"/>
              </a:lnSpc>
              <a:buFont typeface="Calibri"/>
              <a:buChar char="-"/>
            </a:pPr>
            <a:r>
              <a:rPr lang="en-US">
                <a:ea typeface="Calibri"/>
                <a:cs typeface="Arial"/>
              </a:rPr>
              <a:t>Commercial will send out the informal procedure letter, via email, by the end of April.  Agent </a:t>
            </a:r>
            <a:r>
              <a:rPr lang="en-US" err="1">
                <a:ea typeface="Calibri"/>
                <a:cs typeface="Arial"/>
              </a:rPr>
              <a:t>informals</a:t>
            </a:r>
            <a:r>
              <a:rPr lang="en-US">
                <a:ea typeface="Calibri"/>
                <a:cs typeface="Arial"/>
              </a:rPr>
              <a:t> will begin May 1.</a:t>
            </a:r>
          </a:p>
        </p:txBody>
      </p:sp>
    </p:spTree>
    <p:extLst>
      <p:ext uri="{BB962C8B-B14F-4D97-AF65-F5344CB8AC3E}">
        <p14:creationId xmlns:p14="http://schemas.microsoft.com/office/powerpoint/2010/main" val="82794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245A4-14C5-4550-B138-2362913C869C}"/>
              </a:ext>
            </a:extLst>
          </p:cNvPr>
          <p:cNvSpPr>
            <a:spLocks noGrp="1"/>
          </p:cNvSpPr>
          <p:nvPr>
            <p:ph type="title"/>
          </p:nvPr>
        </p:nvSpPr>
        <p:spPr/>
        <p:txBody>
          <a:bodyPr/>
          <a:lstStyle/>
          <a:p>
            <a:r>
              <a:rPr lang="en-US"/>
              <a:t>TLO</a:t>
            </a:r>
          </a:p>
        </p:txBody>
      </p:sp>
      <p:sp>
        <p:nvSpPr>
          <p:cNvPr id="3" name="Content Placeholder 2">
            <a:extLst>
              <a:ext uri="{FF2B5EF4-FFF2-40B4-BE49-F238E27FC236}">
                <a16:creationId xmlns:a16="http://schemas.microsoft.com/office/drawing/2014/main" id="{B4288937-0F7A-4D78-94A2-09643B222504}"/>
              </a:ext>
            </a:extLst>
          </p:cNvPr>
          <p:cNvSpPr>
            <a:spLocks noGrp="1"/>
          </p:cNvSpPr>
          <p:nvPr>
            <p:ph idx="1"/>
          </p:nvPr>
        </p:nvSpPr>
        <p:spPr>
          <a:xfrm>
            <a:off x="457200" y="2142068"/>
            <a:ext cx="7772400" cy="4258732"/>
          </a:xfrm>
        </p:spPr>
        <p:txBody>
          <a:bodyPr>
            <a:normAutofit/>
          </a:bodyPr>
          <a:lstStyle/>
          <a:p>
            <a:pPr marL="0" indent="0" algn="ctr">
              <a:buClr>
                <a:srgbClr val="FFFFFF"/>
              </a:buClr>
              <a:buNone/>
            </a:pPr>
            <a:r>
              <a:rPr lang="en-US" sz="3600">
                <a:ea typeface="+mn-lt"/>
                <a:cs typeface="+mn-lt"/>
              </a:rPr>
              <a:t>Dr. Elizabeth McIlvain</a:t>
            </a:r>
            <a:endParaRPr lang="en-US" sz="3600">
              <a:ea typeface="Calibri"/>
              <a:cs typeface="Calibri"/>
            </a:endParaRPr>
          </a:p>
          <a:p>
            <a:pPr marL="0" indent="0" algn="ctr">
              <a:buNone/>
            </a:pPr>
            <a:r>
              <a:rPr lang="en-US" sz="2800">
                <a:ea typeface="+mn-lt"/>
                <a:cs typeface="+mn-lt"/>
              </a:rPr>
              <a:t>tlo@tadbod.org</a:t>
            </a:r>
            <a:endParaRPr lang="en-US" sz="2800">
              <a:ea typeface="Calibri"/>
              <a:cs typeface="Calibri"/>
            </a:endParaRPr>
          </a:p>
          <a:p>
            <a:pPr marL="0" indent="0" algn="ctr">
              <a:buClr>
                <a:srgbClr val="FFFFFF"/>
              </a:buClr>
              <a:buNone/>
            </a:pPr>
            <a:r>
              <a:rPr lang="en-US" sz="2800">
                <a:ea typeface="+mn-lt"/>
                <a:cs typeface="+mn-lt"/>
              </a:rPr>
              <a:t>(817)-595-6101</a:t>
            </a:r>
            <a:endParaRPr lang="en-US" sz="2800">
              <a:ea typeface="Calibri"/>
              <a:cs typeface="Calibri"/>
            </a:endParaRPr>
          </a:p>
          <a:p>
            <a:pPr>
              <a:buClr>
                <a:srgbClr val="FFFFFF"/>
              </a:buClr>
            </a:pPr>
            <a:endParaRPr lang="en-US">
              <a:ea typeface="Calibri"/>
              <a:cs typeface="Calibri"/>
            </a:endParaRPr>
          </a:p>
        </p:txBody>
      </p:sp>
    </p:spTree>
    <p:extLst>
      <p:ext uri="{BB962C8B-B14F-4D97-AF65-F5344CB8AC3E}">
        <p14:creationId xmlns:p14="http://schemas.microsoft.com/office/powerpoint/2010/main" val="4237753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2465-2189-4AAE-AEF0-297B5F62E74A}"/>
              </a:ext>
            </a:extLst>
          </p:cNvPr>
          <p:cNvSpPr>
            <a:spLocks noGrp="1"/>
          </p:cNvSpPr>
          <p:nvPr>
            <p:ph type="title"/>
          </p:nvPr>
        </p:nvSpPr>
        <p:spPr/>
        <p:txBody>
          <a:bodyPr/>
          <a:lstStyle/>
          <a:p>
            <a:r>
              <a:rPr lang="en-US"/>
              <a:t>Homestead Audit</a:t>
            </a:r>
          </a:p>
        </p:txBody>
      </p:sp>
      <p:sp>
        <p:nvSpPr>
          <p:cNvPr id="3" name="Content Placeholder 2">
            <a:extLst>
              <a:ext uri="{FF2B5EF4-FFF2-40B4-BE49-F238E27FC236}">
                <a16:creationId xmlns:a16="http://schemas.microsoft.com/office/drawing/2014/main" id="{5A0096BA-8663-4A19-B2B9-5EABCD20F8B6}"/>
              </a:ext>
            </a:extLst>
          </p:cNvPr>
          <p:cNvSpPr>
            <a:spLocks noGrp="1"/>
          </p:cNvSpPr>
          <p:nvPr>
            <p:ph idx="1"/>
          </p:nvPr>
        </p:nvSpPr>
        <p:spPr/>
        <p:txBody>
          <a:bodyPr/>
          <a:lstStyle/>
          <a:p>
            <a:r>
              <a:rPr lang="en-US"/>
              <a:t>Legislature mandates that we review all homesteads in a 5 year period</a:t>
            </a:r>
          </a:p>
          <a:p>
            <a:r>
              <a:rPr lang="en-US"/>
              <a:t>True Roll audit provides audit and active monitoring of existing exemptions</a:t>
            </a:r>
          </a:p>
          <a:p>
            <a:r>
              <a:rPr lang="en-US"/>
              <a:t>Application vetting provides real time validation of online application submission and matching of DL with residence address</a:t>
            </a:r>
          </a:p>
          <a:p>
            <a:r>
              <a:rPr lang="en-US"/>
              <a:t>Probable unclaimed exemptions will be identified and notified </a:t>
            </a:r>
          </a:p>
        </p:txBody>
      </p:sp>
    </p:spTree>
    <p:extLst>
      <p:ext uri="{BB962C8B-B14F-4D97-AF65-F5344CB8AC3E}">
        <p14:creationId xmlns:p14="http://schemas.microsoft.com/office/powerpoint/2010/main" val="2657403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4FDA4-A871-4124-AC0C-AEA281C8DBC9}"/>
              </a:ext>
            </a:extLst>
          </p:cNvPr>
          <p:cNvSpPr>
            <a:spLocks noGrp="1"/>
          </p:cNvSpPr>
          <p:nvPr>
            <p:ph type="title"/>
          </p:nvPr>
        </p:nvSpPr>
        <p:spPr/>
        <p:txBody>
          <a:bodyPr>
            <a:normAutofit/>
          </a:bodyPr>
          <a:lstStyle/>
          <a:p>
            <a:pPr algn="ctr"/>
            <a:r>
              <a:rPr lang="en-US"/>
              <a:t>CAMA</a:t>
            </a:r>
          </a:p>
        </p:txBody>
      </p:sp>
      <p:sp>
        <p:nvSpPr>
          <p:cNvPr id="3" name="Content Placeholder 2">
            <a:extLst>
              <a:ext uri="{FF2B5EF4-FFF2-40B4-BE49-F238E27FC236}">
                <a16:creationId xmlns:a16="http://schemas.microsoft.com/office/drawing/2014/main" id="{C647C596-BB93-417C-954C-1E3416CCFCF1}"/>
              </a:ext>
            </a:extLst>
          </p:cNvPr>
          <p:cNvSpPr>
            <a:spLocks noGrp="1"/>
          </p:cNvSpPr>
          <p:nvPr>
            <p:ph idx="1"/>
          </p:nvPr>
        </p:nvSpPr>
        <p:spPr/>
        <p:txBody>
          <a:bodyPr/>
          <a:lstStyle/>
          <a:p>
            <a:r>
              <a:rPr lang="en-US"/>
              <a:t>2025 Tax Roll prepared with Aumentum</a:t>
            </a:r>
          </a:p>
          <a:p>
            <a:r>
              <a:rPr lang="en-US"/>
              <a:t>Conversion on-going to True Prodigy</a:t>
            </a:r>
            <a:endParaRPr lang="en-US">
              <a:ea typeface="Calibri"/>
              <a:cs typeface="Calibri"/>
            </a:endParaRPr>
          </a:p>
          <a:p>
            <a:r>
              <a:rPr lang="en-US"/>
              <a:t>October Dead Period with no changes to either system</a:t>
            </a:r>
            <a:endParaRPr lang="en-US">
              <a:ea typeface="Calibri"/>
              <a:cs typeface="Calibri"/>
            </a:endParaRPr>
          </a:p>
          <a:p>
            <a:pPr>
              <a:buClr>
                <a:srgbClr val="FFFFFF"/>
              </a:buClr>
            </a:pPr>
            <a:r>
              <a:rPr lang="en-US"/>
              <a:t>November planned Go-Live</a:t>
            </a:r>
            <a:endParaRPr lang="en-US">
              <a:ea typeface="Calibri"/>
              <a:cs typeface="Calibri"/>
            </a:endParaRPr>
          </a:p>
          <a:p>
            <a:r>
              <a:rPr lang="en-US"/>
              <a:t>Late filed protests and Motions may not be heard until January</a:t>
            </a:r>
            <a:endParaRPr lang="en-US">
              <a:ea typeface="Calibri"/>
              <a:cs typeface="Calibri"/>
            </a:endParaRPr>
          </a:p>
          <a:p>
            <a:pPr>
              <a:buClr>
                <a:srgbClr val="FFFFFF"/>
              </a:buClr>
            </a:pPr>
            <a:r>
              <a:rPr lang="en-US">
                <a:ea typeface="Calibri"/>
                <a:cs typeface="Calibri"/>
              </a:rPr>
              <a:t>Agent Portal and Property Search will convert to TP, Main website will remain</a:t>
            </a:r>
          </a:p>
          <a:p>
            <a:pPr lvl="1">
              <a:buClr>
                <a:srgbClr val="FFFFFF"/>
              </a:buClr>
              <a:buFont typeface="Courier New"/>
              <a:buChar char="o"/>
            </a:pPr>
            <a:r>
              <a:rPr lang="en-US">
                <a:ea typeface="Calibri"/>
                <a:cs typeface="Calibri"/>
              </a:rPr>
              <a:t>Pros and Cons of True Prodigy portals vs existing TAD web functions?</a:t>
            </a:r>
          </a:p>
          <a:p>
            <a:pPr marL="0" indent="0">
              <a:buNone/>
            </a:pPr>
            <a:endParaRPr lang="en-US">
              <a:ea typeface="Calibri"/>
              <a:cs typeface="Calibri"/>
            </a:endParaRPr>
          </a:p>
        </p:txBody>
      </p:sp>
    </p:spTree>
    <p:extLst>
      <p:ext uri="{BB962C8B-B14F-4D97-AF65-F5344CB8AC3E}">
        <p14:creationId xmlns:p14="http://schemas.microsoft.com/office/powerpoint/2010/main" val="1372903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81B0D-02C7-9FC3-D312-61D3DA41F111}"/>
              </a:ext>
            </a:extLst>
          </p:cNvPr>
          <p:cNvSpPr>
            <a:spLocks noGrp="1"/>
          </p:cNvSpPr>
          <p:nvPr>
            <p:ph type="title"/>
          </p:nvPr>
        </p:nvSpPr>
        <p:spPr>
          <a:xfrm>
            <a:off x="678804" y="1255847"/>
            <a:ext cx="7772400" cy="1468800"/>
          </a:xfrm>
        </p:spPr>
        <p:txBody>
          <a:bodyPr/>
          <a:lstStyle/>
          <a:p>
            <a:pPr algn="ctr"/>
            <a:r>
              <a:rPr lang="en-US">
                <a:ea typeface="Calibri Light"/>
                <a:cs typeface="Calibri Light"/>
              </a:rPr>
              <a:t>Thank you For attending</a:t>
            </a:r>
            <a:endParaRPr lang="en-US"/>
          </a:p>
        </p:txBody>
      </p:sp>
      <p:sp>
        <p:nvSpPr>
          <p:cNvPr id="3" name="Text Placeholder 2">
            <a:extLst>
              <a:ext uri="{FF2B5EF4-FFF2-40B4-BE49-F238E27FC236}">
                <a16:creationId xmlns:a16="http://schemas.microsoft.com/office/drawing/2014/main" id="{E3C58DCE-42DE-A885-33FE-A73B2416E8A1}"/>
              </a:ext>
            </a:extLst>
          </p:cNvPr>
          <p:cNvSpPr>
            <a:spLocks noGrp="1"/>
          </p:cNvSpPr>
          <p:nvPr>
            <p:ph type="body" idx="1"/>
          </p:nvPr>
        </p:nvSpPr>
        <p:spPr>
          <a:xfrm>
            <a:off x="678803" y="3249493"/>
            <a:ext cx="7772400" cy="860400"/>
          </a:xfrm>
        </p:spPr>
        <p:txBody>
          <a:bodyPr>
            <a:normAutofit/>
          </a:bodyPr>
          <a:lstStyle/>
          <a:p>
            <a:pPr algn="ctr"/>
            <a:r>
              <a:rPr lang="en-US" sz="4800">
                <a:ea typeface="Calibri"/>
                <a:cs typeface="Calibri"/>
              </a:rPr>
              <a:t>Questions?</a:t>
            </a:r>
            <a:endParaRPr lang="en-US" sz="4800"/>
          </a:p>
        </p:txBody>
      </p:sp>
    </p:spTree>
    <p:extLst>
      <p:ext uri="{BB962C8B-B14F-4D97-AF65-F5344CB8AC3E}">
        <p14:creationId xmlns:p14="http://schemas.microsoft.com/office/powerpoint/2010/main" val="84076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A019-3009-5EC3-F3DC-1C37863A0EF7}"/>
              </a:ext>
            </a:extLst>
          </p:cNvPr>
          <p:cNvSpPr>
            <a:spLocks noGrp="1"/>
          </p:cNvSpPr>
          <p:nvPr>
            <p:ph type="title"/>
          </p:nvPr>
        </p:nvSpPr>
        <p:spPr>
          <a:xfrm>
            <a:off x="3657600" y="609601"/>
            <a:ext cx="4572000" cy="1456267"/>
          </a:xfrm>
        </p:spPr>
        <p:txBody>
          <a:bodyPr/>
          <a:lstStyle/>
          <a:p>
            <a:r>
              <a:rPr lang="en-US"/>
              <a:t>Agenda</a:t>
            </a:r>
          </a:p>
        </p:txBody>
      </p:sp>
      <p:sp>
        <p:nvSpPr>
          <p:cNvPr id="3" name="Content Placeholder 2">
            <a:extLst>
              <a:ext uri="{FF2B5EF4-FFF2-40B4-BE49-F238E27FC236}">
                <a16:creationId xmlns:a16="http://schemas.microsoft.com/office/drawing/2014/main" id="{80B0D8D9-C76F-863B-B202-A79F2BF7D644}"/>
              </a:ext>
            </a:extLst>
          </p:cNvPr>
          <p:cNvSpPr>
            <a:spLocks noGrp="1"/>
          </p:cNvSpPr>
          <p:nvPr>
            <p:ph idx="1"/>
          </p:nvPr>
        </p:nvSpPr>
        <p:spPr/>
        <p:txBody>
          <a:bodyPr>
            <a:normAutofit lnSpcReduction="10000"/>
          </a:bodyPr>
          <a:lstStyle/>
          <a:p>
            <a:pPr>
              <a:tabLst>
                <a:tab pos="457200" algn="l"/>
              </a:tabLst>
            </a:pPr>
            <a:r>
              <a:rPr lang="en-US">
                <a:latin typeface="Aptos" panose="020B0004020202020204" pitchFamily="34" charset="0"/>
              </a:rPr>
              <a:t>Reappraisal plan impacts </a:t>
            </a:r>
          </a:p>
          <a:p>
            <a:pPr>
              <a:tabLst>
                <a:tab pos="457200" algn="l"/>
              </a:tabLst>
            </a:pPr>
            <a:r>
              <a:rPr lang="en-US">
                <a:latin typeface="Aptos" panose="020B0004020202020204" pitchFamily="34" charset="0"/>
              </a:rPr>
              <a:t>Online renditions </a:t>
            </a:r>
          </a:p>
          <a:p>
            <a:pPr>
              <a:tabLst>
                <a:tab pos="457200" algn="l"/>
              </a:tabLst>
            </a:pPr>
            <a:r>
              <a:rPr lang="en-US">
                <a:latin typeface="Aptos" panose="020B0004020202020204" pitchFamily="34" charset="0"/>
              </a:rPr>
              <a:t>Notice dates</a:t>
            </a:r>
          </a:p>
          <a:p>
            <a:pPr>
              <a:tabLst>
                <a:tab pos="457200" algn="l"/>
              </a:tabLst>
            </a:pPr>
            <a:r>
              <a:rPr lang="en-US">
                <a:latin typeface="Aptos" panose="020B0004020202020204" pitchFamily="34" charset="0"/>
              </a:rPr>
              <a:t>Print vendor change- Color notices </a:t>
            </a:r>
          </a:p>
          <a:p>
            <a:pPr>
              <a:tabLst>
                <a:tab pos="457200" algn="l"/>
              </a:tabLst>
            </a:pPr>
            <a:r>
              <a:rPr lang="en-US">
                <a:latin typeface="Aptos" panose="020B0004020202020204" pitchFamily="34" charset="0"/>
              </a:rPr>
              <a:t>All exemptions on dashboard </a:t>
            </a:r>
          </a:p>
          <a:p>
            <a:pPr>
              <a:tabLst>
                <a:tab pos="457200" algn="l"/>
              </a:tabLst>
            </a:pPr>
            <a:r>
              <a:rPr lang="en-US">
                <a:latin typeface="Aptos" panose="020B0004020202020204" pitchFamily="34" charset="0"/>
              </a:rPr>
              <a:t>Agent electronic settlements</a:t>
            </a:r>
            <a:r>
              <a:rPr lang="en-US" sz="1800">
                <a:effectLst/>
                <a:latin typeface="Aptos" panose="020B0004020202020204" pitchFamily="34" charset="0"/>
                <a:ea typeface="Times New Roman" panose="02020603050405020304" pitchFamily="18" charset="0"/>
                <a:cs typeface="Aptos" panose="020B0004020202020204" pitchFamily="34" charset="0"/>
              </a:rPr>
              <a:t> </a:t>
            </a:r>
            <a:endParaRPr lang="en-US" sz="1800">
              <a:effectLst/>
              <a:latin typeface="Aptos" panose="020B0004020202020204" pitchFamily="34" charset="0"/>
              <a:ea typeface="Aptos" panose="020B0004020202020204" pitchFamily="34" charset="0"/>
              <a:cs typeface="Aptos" panose="020B0004020202020204" pitchFamily="34" charset="0"/>
            </a:endParaRPr>
          </a:p>
          <a:p>
            <a:r>
              <a:rPr lang="en-US">
                <a:latin typeface="Aptos" panose="020B0004020202020204" pitchFamily="34" charset="0"/>
                <a:ea typeface="Times New Roman" panose="02020603050405020304" pitchFamily="18" charset="0"/>
                <a:cs typeface="Aptos" panose="020B0004020202020204" pitchFamily="34" charset="0"/>
              </a:rPr>
              <a:t>New TLO </a:t>
            </a:r>
            <a:endParaRPr lang="en-US">
              <a:latin typeface="Aptos" panose="020B0004020202020204" pitchFamily="34" charset="0"/>
              <a:ea typeface="Aptos" panose="020B0004020202020204" pitchFamily="34" charset="0"/>
              <a:cs typeface="Aptos" panose="020B0004020202020204" pitchFamily="34" charset="0"/>
            </a:endParaRPr>
          </a:p>
          <a:p>
            <a:r>
              <a:rPr lang="en-US">
                <a:latin typeface="Aptos" panose="020B0004020202020204" pitchFamily="34" charset="0"/>
                <a:ea typeface="Times New Roman" panose="02020603050405020304" pitchFamily="18" charset="0"/>
                <a:cs typeface="Aptos" panose="020B0004020202020204" pitchFamily="34" charset="0"/>
              </a:rPr>
              <a:t>Homestead audit process </a:t>
            </a:r>
            <a:endParaRPr lang="en-US">
              <a:latin typeface="Aptos" panose="020B0004020202020204" pitchFamily="34" charset="0"/>
              <a:ea typeface="Aptos" panose="020B0004020202020204" pitchFamily="34" charset="0"/>
              <a:cs typeface="Aptos" panose="020B0004020202020204" pitchFamily="34" charset="0"/>
            </a:endParaRPr>
          </a:p>
          <a:p>
            <a:r>
              <a:rPr lang="en-US">
                <a:latin typeface="Aptos" panose="020B0004020202020204" pitchFamily="34" charset="0"/>
                <a:ea typeface="Times New Roman" panose="02020603050405020304" pitchFamily="18" charset="0"/>
                <a:cs typeface="Aptos" panose="020B0004020202020204" pitchFamily="34" charset="0"/>
              </a:rPr>
              <a:t>Cama Conversion </a:t>
            </a:r>
            <a:endParaRPr lang="en-US">
              <a:latin typeface="Aptos" panose="020B0004020202020204" pitchFamily="34" charset="0"/>
              <a:ea typeface="Aptos" panose="020B0004020202020204" pitchFamily="34" charset="0"/>
              <a:cs typeface="Aptos" panose="020B0004020202020204" pitchFamily="34" charset="0"/>
            </a:endParaRPr>
          </a:p>
          <a:p>
            <a:endParaRPr lang="en-US"/>
          </a:p>
        </p:txBody>
      </p:sp>
    </p:spTree>
    <p:extLst>
      <p:ext uri="{BB962C8B-B14F-4D97-AF65-F5344CB8AC3E}">
        <p14:creationId xmlns:p14="http://schemas.microsoft.com/office/powerpoint/2010/main" val="855344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E5B0-CDF4-4170-8A1F-DB14A640D650}"/>
              </a:ext>
            </a:extLst>
          </p:cNvPr>
          <p:cNvSpPr>
            <a:spLocks noGrp="1"/>
          </p:cNvSpPr>
          <p:nvPr>
            <p:ph type="title"/>
          </p:nvPr>
        </p:nvSpPr>
        <p:spPr/>
        <p:txBody>
          <a:bodyPr>
            <a:normAutofit fontScale="90000"/>
          </a:bodyPr>
          <a:lstStyle/>
          <a:p>
            <a:pPr algn="ctr"/>
            <a:r>
              <a:rPr lang="en-US"/>
              <a:t>2025-2026</a:t>
            </a:r>
            <a:br>
              <a:rPr lang="en-US"/>
            </a:br>
            <a:r>
              <a:rPr lang="en-US"/>
              <a:t>reappraisal plan</a:t>
            </a:r>
          </a:p>
        </p:txBody>
      </p:sp>
      <p:sp>
        <p:nvSpPr>
          <p:cNvPr id="3" name="Content Placeholder 2">
            <a:extLst>
              <a:ext uri="{FF2B5EF4-FFF2-40B4-BE49-F238E27FC236}">
                <a16:creationId xmlns:a16="http://schemas.microsoft.com/office/drawing/2014/main" id="{7E1B44C9-436C-4FF6-AE29-49A77AC5F34D}"/>
              </a:ext>
            </a:extLst>
          </p:cNvPr>
          <p:cNvSpPr>
            <a:spLocks noGrp="1"/>
          </p:cNvSpPr>
          <p:nvPr>
            <p:ph idx="1"/>
          </p:nvPr>
        </p:nvSpPr>
        <p:spPr>
          <a:xfrm>
            <a:off x="457200" y="1828800"/>
            <a:ext cx="8153400" cy="4800600"/>
          </a:xfrm>
        </p:spPr>
        <p:txBody>
          <a:bodyPr>
            <a:normAutofit/>
          </a:bodyPr>
          <a:lstStyle/>
          <a:p>
            <a:pPr lvl="0"/>
            <a:r>
              <a:rPr lang="en-US" sz="2000"/>
              <a:t>Considers a property’s previous property appraisals, settlements, and reductions in value when subsequently appraising that same property’s property value.</a:t>
            </a:r>
          </a:p>
          <a:p>
            <a:r>
              <a:rPr lang="en-US" sz="2000" b="1" u="sng"/>
              <a:t>Obtain and rely on </a:t>
            </a:r>
            <a:r>
              <a:rPr lang="en-US" sz="2000"/>
              <a:t>clear and convincing evidence of the market value of a residentially coded property whose market value is increased above a threshold level of 5% or more than the market value as determined in the prior year’s appraisal roll.</a:t>
            </a:r>
          </a:p>
          <a:p>
            <a:pPr lvl="0"/>
            <a:r>
              <a:rPr lang="en-US" sz="2000"/>
              <a:t>Only appraise, residentially coded properties, every two years within the parameters allowed by state law.</a:t>
            </a:r>
          </a:p>
          <a:p>
            <a:pPr lvl="0"/>
            <a:r>
              <a:rPr lang="en-US" sz="2000"/>
              <a:t>Reappraise residential property values for Tax Year 2025 at current property values except for new improvements and construction.</a:t>
            </a:r>
          </a:p>
          <a:p>
            <a:endParaRPr lang="en-US" sz="2000"/>
          </a:p>
        </p:txBody>
      </p:sp>
    </p:spTree>
    <p:extLst>
      <p:ext uri="{BB962C8B-B14F-4D97-AF65-F5344CB8AC3E}">
        <p14:creationId xmlns:p14="http://schemas.microsoft.com/office/powerpoint/2010/main" val="3678448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E10A2-EE18-FF5F-9965-11D6B0709433}"/>
              </a:ext>
            </a:extLst>
          </p:cNvPr>
          <p:cNvSpPr>
            <a:spLocks noGrp="1"/>
          </p:cNvSpPr>
          <p:nvPr>
            <p:ph type="title"/>
          </p:nvPr>
        </p:nvSpPr>
        <p:spPr/>
        <p:txBody>
          <a:bodyPr/>
          <a:lstStyle/>
          <a:p>
            <a:r>
              <a:rPr lang="en-US"/>
              <a:t>Reappraisal Impact</a:t>
            </a:r>
          </a:p>
        </p:txBody>
      </p:sp>
      <p:sp>
        <p:nvSpPr>
          <p:cNvPr id="3" name="Content Placeholder 2">
            <a:extLst>
              <a:ext uri="{FF2B5EF4-FFF2-40B4-BE49-F238E27FC236}">
                <a16:creationId xmlns:a16="http://schemas.microsoft.com/office/drawing/2014/main" id="{399233D7-194A-81ED-1528-EB5F953C7A70}"/>
              </a:ext>
            </a:extLst>
          </p:cNvPr>
          <p:cNvSpPr>
            <a:spLocks noGrp="1"/>
          </p:cNvSpPr>
          <p:nvPr>
            <p:ph idx="1"/>
          </p:nvPr>
        </p:nvSpPr>
        <p:spPr/>
        <p:txBody>
          <a:bodyPr>
            <a:normAutofit/>
          </a:bodyPr>
          <a:lstStyle/>
          <a:p>
            <a:r>
              <a:rPr lang="en-US"/>
              <a:t>2024 Residential Market Values will be carried forward for 2025 And 2026</a:t>
            </a:r>
            <a:endParaRPr lang="en-US">
              <a:ea typeface="Calibri" panose="020F0502020204030204"/>
              <a:cs typeface="Calibri" panose="020F0502020204030204"/>
            </a:endParaRPr>
          </a:p>
          <a:p>
            <a:r>
              <a:rPr lang="en-US"/>
              <a:t>Residential means anything appraised by residential department</a:t>
            </a:r>
            <a:endParaRPr lang="en-US">
              <a:ea typeface="Calibri"/>
              <a:cs typeface="Calibri"/>
            </a:endParaRPr>
          </a:p>
          <a:p>
            <a:r>
              <a:rPr lang="en-US"/>
              <a:t>All non-homesteads will remain at same appraised value unless impacted by circuit breaker</a:t>
            </a:r>
            <a:endParaRPr lang="en-US">
              <a:ea typeface="Calibri"/>
              <a:cs typeface="Calibri"/>
            </a:endParaRPr>
          </a:p>
          <a:p>
            <a:r>
              <a:rPr lang="en-US"/>
              <a:t>~70% of homesteads have value limitation and appraised value will increase</a:t>
            </a:r>
            <a:endParaRPr lang="en-US">
              <a:ea typeface="Calibri"/>
              <a:cs typeface="Calibri"/>
            </a:endParaRPr>
          </a:p>
          <a:p>
            <a:r>
              <a:rPr lang="en-US"/>
              <a:t>TAD Board requires that we have clear and convincing evidence if value increased more than 5%. </a:t>
            </a:r>
          </a:p>
          <a:p>
            <a:pPr lvl="1">
              <a:buClr>
                <a:srgbClr val="FFFFFF"/>
              </a:buClr>
              <a:buFont typeface="Courier New"/>
              <a:buChar char="o"/>
            </a:pPr>
            <a:r>
              <a:rPr lang="en-US"/>
              <a:t>ARB is not bound by reappraisal plan. </a:t>
            </a:r>
            <a:endParaRPr lang="en-US">
              <a:ea typeface="Calibri" panose="020F0502020204030204"/>
              <a:cs typeface="Calibri" panose="020F0502020204030204"/>
            </a:endParaRPr>
          </a:p>
          <a:p>
            <a:pPr>
              <a:buClr>
                <a:srgbClr val="FFFFFF"/>
              </a:buClr>
            </a:pPr>
            <a:r>
              <a:rPr lang="en-US">
                <a:ea typeface="Calibri" panose="020F0502020204030204"/>
                <a:cs typeface="Calibri" panose="020F0502020204030204"/>
              </a:rPr>
              <a:t>Accounts not required to receive a 25.19 notice will receive a postcard stating appraised value has not changed</a:t>
            </a:r>
          </a:p>
        </p:txBody>
      </p:sp>
    </p:spTree>
    <p:extLst>
      <p:ext uri="{BB962C8B-B14F-4D97-AF65-F5344CB8AC3E}">
        <p14:creationId xmlns:p14="http://schemas.microsoft.com/office/powerpoint/2010/main" val="411694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38B7-7918-CD26-E4BA-6644273BCAF2}"/>
              </a:ext>
            </a:extLst>
          </p:cNvPr>
          <p:cNvSpPr>
            <a:spLocks noGrp="1"/>
          </p:cNvSpPr>
          <p:nvPr>
            <p:ph type="title"/>
          </p:nvPr>
        </p:nvSpPr>
        <p:spPr/>
        <p:txBody>
          <a:bodyPr/>
          <a:lstStyle/>
          <a:p>
            <a:r>
              <a:rPr lang="en-US"/>
              <a:t>Online Renditions</a:t>
            </a:r>
          </a:p>
        </p:txBody>
      </p:sp>
      <p:sp>
        <p:nvSpPr>
          <p:cNvPr id="3" name="Content Placeholder 2">
            <a:extLst>
              <a:ext uri="{FF2B5EF4-FFF2-40B4-BE49-F238E27FC236}">
                <a16:creationId xmlns:a16="http://schemas.microsoft.com/office/drawing/2014/main" id="{0BC297DB-1B70-DF95-31B9-B2C8A6025F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00192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9EFE-786A-43E7-A202-A4D6A9D73691}"/>
              </a:ext>
            </a:extLst>
          </p:cNvPr>
          <p:cNvSpPr>
            <a:spLocks noGrp="1"/>
          </p:cNvSpPr>
          <p:nvPr>
            <p:ph type="title"/>
          </p:nvPr>
        </p:nvSpPr>
        <p:spPr/>
        <p:txBody>
          <a:bodyPr/>
          <a:lstStyle/>
          <a:p>
            <a:r>
              <a:rPr lang="en-US"/>
              <a:t>Notice Dates</a:t>
            </a:r>
          </a:p>
        </p:txBody>
      </p:sp>
      <p:sp>
        <p:nvSpPr>
          <p:cNvPr id="3" name="Content Placeholder 2">
            <a:extLst>
              <a:ext uri="{FF2B5EF4-FFF2-40B4-BE49-F238E27FC236}">
                <a16:creationId xmlns:a16="http://schemas.microsoft.com/office/drawing/2014/main" id="{FA16FBAF-F7AA-415F-83AB-DBE79CB84A33}"/>
              </a:ext>
            </a:extLst>
          </p:cNvPr>
          <p:cNvSpPr>
            <a:spLocks noGrp="1"/>
          </p:cNvSpPr>
          <p:nvPr>
            <p:ph idx="1"/>
          </p:nvPr>
        </p:nvSpPr>
        <p:spPr/>
        <p:txBody>
          <a:bodyPr/>
          <a:lstStyle/>
          <a:p>
            <a:r>
              <a:rPr lang="en-US"/>
              <a:t>Residential- April 15, 400,000 (postcards for accounts with value that does not go up per the re appraisal plan)</a:t>
            </a:r>
          </a:p>
          <a:p>
            <a:r>
              <a:rPr lang="en-US"/>
              <a:t>Commercial- </a:t>
            </a:r>
          </a:p>
          <a:p>
            <a:pPr lvl="1"/>
            <a:r>
              <a:rPr lang="en-US"/>
              <a:t>April 15, 5-10,000</a:t>
            </a:r>
          </a:p>
          <a:p>
            <a:pPr lvl="1"/>
            <a:r>
              <a:rPr lang="en-US"/>
              <a:t>April 30, 40-45,000</a:t>
            </a:r>
          </a:p>
          <a:p>
            <a:r>
              <a:rPr lang="en-US"/>
              <a:t>Personal Property- May 14, 25,000</a:t>
            </a:r>
          </a:p>
          <a:p>
            <a:endParaRPr lang="en-US"/>
          </a:p>
        </p:txBody>
      </p:sp>
    </p:spTree>
    <p:extLst>
      <p:ext uri="{BB962C8B-B14F-4D97-AF65-F5344CB8AC3E}">
        <p14:creationId xmlns:p14="http://schemas.microsoft.com/office/powerpoint/2010/main" val="210054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D03AF-FC0A-627D-D7FF-80198F3A09BA}"/>
              </a:ext>
            </a:extLst>
          </p:cNvPr>
          <p:cNvSpPr>
            <a:spLocks noGrp="1"/>
          </p:cNvSpPr>
          <p:nvPr>
            <p:ph type="title"/>
          </p:nvPr>
        </p:nvSpPr>
        <p:spPr/>
        <p:txBody>
          <a:bodyPr/>
          <a:lstStyle/>
          <a:p>
            <a:r>
              <a:rPr lang="en-US"/>
              <a:t>Notice Changes</a:t>
            </a:r>
          </a:p>
        </p:txBody>
      </p:sp>
      <p:sp>
        <p:nvSpPr>
          <p:cNvPr id="3" name="Content Placeholder 2">
            <a:extLst>
              <a:ext uri="{FF2B5EF4-FFF2-40B4-BE49-F238E27FC236}">
                <a16:creationId xmlns:a16="http://schemas.microsoft.com/office/drawing/2014/main" id="{727F9DB2-A37A-CA24-8586-523A7F18644D}"/>
              </a:ext>
            </a:extLst>
          </p:cNvPr>
          <p:cNvSpPr>
            <a:spLocks noGrp="1"/>
          </p:cNvSpPr>
          <p:nvPr>
            <p:ph idx="1"/>
          </p:nvPr>
        </p:nvSpPr>
        <p:spPr/>
        <p:txBody>
          <a:bodyPr/>
          <a:lstStyle/>
          <a:p>
            <a:r>
              <a:rPr lang="en-US"/>
              <a:t>Mail Vendors: </a:t>
            </a:r>
          </a:p>
          <a:p>
            <a:pPr lvl="1"/>
            <a:r>
              <a:rPr lang="en-US" err="1"/>
              <a:t>Variverge</a:t>
            </a:r>
            <a:r>
              <a:rPr lang="en-US"/>
              <a:t>- Appraisal Notices</a:t>
            </a:r>
            <a:endParaRPr lang="en-US">
              <a:ea typeface="Calibri"/>
              <a:cs typeface="Calibri"/>
            </a:endParaRPr>
          </a:p>
          <a:p>
            <a:pPr lvl="1"/>
            <a:r>
              <a:rPr lang="en-US" err="1"/>
              <a:t>Quadient</a:t>
            </a:r>
            <a:r>
              <a:rPr lang="en-US"/>
              <a:t>- Hearing Notices</a:t>
            </a:r>
            <a:endParaRPr lang="en-US">
              <a:ea typeface="Calibri"/>
              <a:cs typeface="Calibri"/>
            </a:endParaRPr>
          </a:p>
          <a:p>
            <a:r>
              <a:rPr lang="en-US"/>
              <a:t>Color Appraisal Notice pages replaced with color swatches</a:t>
            </a:r>
            <a:endParaRPr lang="en-US">
              <a:ea typeface="Calibri"/>
              <a:cs typeface="Calibri"/>
            </a:endParaRPr>
          </a:p>
          <a:p>
            <a:pPr>
              <a:buClr>
                <a:srgbClr val="FFFFFF"/>
              </a:buClr>
            </a:pPr>
            <a:r>
              <a:rPr lang="en-US">
                <a:ea typeface="Calibri"/>
                <a:cs typeface="Calibri"/>
              </a:rPr>
              <a:t>Postcards for properties with no </a:t>
            </a:r>
            <a:r>
              <a:rPr lang="en-US" b="1">
                <a:ea typeface="Calibri"/>
                <a:cs typeface="Calibri"/>
              </a:rPr>
              <a:t>APPRAISED VALUE</a:t>
            </a:r>
            <a:r>
              <a:rPr lang="en-US">
                <a:ea typeface="Calibri"/>
                <a:cs typeface="Calibri"/>
              </a:rPr>
              <a:t> change</a:t>
            </a:r>
            <a:endParaRPr lang="en-US"/>
          </a:p>
          <a:p>
            <a:r>
              <a:rPr lang="en-US"/>
              <a:t>Electronic Notices available for Appraisal Notices and ARB docs</a:t>
            </a:r>
            <a:endParaRPr lang="en-US">
              <a:ea typeface="Calibri" panose="020F0502020204030204"/>
              <a:cs typeface="Calibri" panose="020F0502020204030204"/>
            </a:endParaRPr>
          </a:p>
          <a:p>
            <a:pPr lvl="1"/>
            <a:r>
              <a:rPr lang="en-US"/>
              <a:t>Not actively advertising to Taxpayers until new CAMA deployed </a:t>
            </a:r>
            <a:endParaRPr lang="en-US">
              <a:ea typeface="Calibri"/>
              <a:cs typeface="Calibri"/>
            </a:endParaRPr>
          </a:p>
        </p:txBody>
      </p:sp>
    </p:spTree>
    <p:extLst>
      <p:ext uri="{BB962C8B-B14F-4D97-AF65-F5344CB8AC3E}">
        <p14:creationId xmlns:p14="http://schemas.microsoft.com/office/powerpoint/2010/main" val="161917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EA02-5A76-15A9-858E-E8DDA8BE6920}"/>
              </a:ext>
            </a:extLst>
          </p:cNvPr>
          <p:cNvSpPr>
            <a:spLocks noGrp="1"/>
          </p:cNvSpPr>
          <p:nvPr>
            <p:ph type="title"/>
          </p:nvPr>
        </p:nvSpPr>
        <p:spPr/>
        <p:txBody>
          <a:bodyPr/>
          <a:lstStyle/>
          <a:p>
            <a:pPr algn="ctr"/>
            <a:r>
              <a:rPr lang="en-US">
                <a:ea typeface="Calibri"/>
                <a:cs typeface="Calibri"/>
              </a:rPr>
              <a:t>AOA</a:t>
            </a:r>
          </a:p>
        </p:txBody>
      </p:sp>
      <p:sp>
        <p:nvSpPr>
          <p:cNvPr id="3" name="Content Placeholder 2">
            <a:extLst>
              <a:ext uri="{FF2B5EF4-FFF2-40B4-BE49-F238E27FC236}">
                <a16:creationId xmlns:a16="http://schemas.microsoft.com/office/drawing/2014/main" id="{580F3AD5-F25D-C8A0-FC82-6FE322B3A17F}"/>
              </a:ext>
            </a:extLst>
          </p:cNvPr>
          <p:cNvSpPr>
            <a:spLocks noGrp="1"/>
          </p:cNvSpPr>
          <p:nvPr>
            <p:ph idx="1"/>
          </p:nvPr>
        </p:nvSpPr>
        <p:spPr>
          <a:xfrm>
            <a:off x="457200" y="1876255"/>
            <a:ext cx="7772400" cy="4669857"/>
          </a:xfrm>
        </p:spPr>
        <p:txBody>
          <a:bodyPr>
            <a:normAutofit/>
          </a:bodyPr>
          <a:lstStyle/>
          <a:p>
            <a:pPr algn="just"/>
            <a:r>
              <a:rPr lang="en-US" sz="1600" b="1">
                <a:solidFill>
                  <a:srgbClr val="FFFFFF"/>
                </a:solidFill>
                <a:ea typeface="+mn-lt"/>
                <a:cs typeface="+mn-lt"/>
              </a:rPr>
              <a:t>Make sure all sections of the </a:t>
            </a:r>
            <a:r>
              <a:rPr lang="en-US" sz="1600" b="1" err="1">
                <a:solidFill>
                  <a:srgbClr val="FFFFFF"/>
                </a:solidFill>
                <a:ea typeface="+mn-lt"/>
                <a:cs typeface="+mn-lt"/>
              </a:rPr>
              <a:t>AoA</a:t>
            </a:r>
            <a:r>
              <a:rPr lang="en-US" sz="1600" b="1">
                <a:solidFill>
                  <a:srgbClr val="FFFFFF"/>
                </a:solidFill>
                <a:ea typeface="+mn-lt"/>
                <a:cs typeface="+mn-lt"/>
              </a:rPr>
              <a:t> have been properly executed prior to submission.  Faulty </a:t>
            </a:r>
            <a:r>
              <a:rPr lang="en-US" sz="1600" b="1" err="1">
                <a:solidFill>
                  <a:srgbClr val="FFFFFF"/>
                </a:solidFill>
                <a:ea typeface="+mn-lt"/>
                <a:cs typeface="+mn-lt"/>
              </a:rPr>
              <a:t>AoA’s</a:t>
            </a:r>
            <a:r>
              <a:rPr lang="en-US" sz="1600" b="1">
                <a:solidFill>
                  <a:srgbClr val="FFFFFF"/>
                </a:solidFill>
                <a:ea typeface="+mn-lt"/>
                <a:cs typeface="+mn-lt"/>
              </a:rPr>
              <a:t> will not be processed. Use the tools at your disposal before submission, to ensure accuracy of </a:t>
            </a:r>
            <a:r>
              <a:rPr lang="en-US" sz="1600" b="1" err="1">
                <a:solidFill>
                  <a:srgbClr val="FFFFFF"/>
                </a:solidFill>
                <a:ea typeface="+mn-lt"/>
                <a:cs typeface="+mn-lt"/>
              </a:rPr>
              <a:t>AoA</a:t>
            </a:r>
            <a:r>
              <a:rPr lang="en-US" sz="1600" b="1">
                <a:solidFill>
                  <a:srgbClr val="FFFFFF"/>
                </a:solidFill>
                <a:ea typeface="+mn-lt"/>
                <a:cs typeface="+mn-lt"/>
              </a:rPr>
              <a:t> information. Once processed, the account will populate on your dashboard.</a:t>
            </a:r>
            <a:endParaRPr lang="en-US" sz="1600">
              <a:solidFill>
                <a:srgbClr val="FFFFFF"/>
              </a:solidFill>
              <a:ea typeface="Calibri" panose="020F0502020204030204"/>
              <a:cs typeface="Calibri" panose="020F0502020204030204"/>
            </a:endParaRPr>
          </a:p>
          <a:p>
            <a:pPr>
              <a:buClr>
                <a:srgbClr val="FFFFFF"/>
              </a:buClr>
            </a:pPr>
            <a:r>
              <a:rPr lang="en-US" sz="1600">
                <a:solidFill>
                  <a:srgbClr val="FFFFFF"/>
                </a:solidFill>
                <a:ea typeface="+mn-lt"/>
                <a:cs typeface="+mn-lt"/>
              </a:rPr>
              <a:t>Submit recently executed </a:t>
            </a:r>
            <a:r>
              <a:rPr lang="en-US" sz="1600" err="1">
                <a:solidFill>
                  <a:srgbClr val="FFFFFF"/>
                </a:solidFill>
                <a:ea typeface="+mn-lt"/>
                <a:cs typeface="+mn-lt"/>
              </a:rPr>
              <a:t>AoA’s</a:t>
            </a:r>
            <a:r>
              <a:rPr lang="en-US" sz="1600">
                <a:solidFill>
                  <a:srgbClr val="FFFFFF"/>
                </a:solidFill>
                <a:ea typeface="+mn-lt"/>
                <a:cs typeface="+mn-lt"/>
              </a:rPr>
              <a:t>, must be signed within the past six (6) months.</a:t>
            </a:r>
            <a:endParaRPr lang="en-US" sz="1600">
              <a:solidFill>
                <a:srgbClr val="FFFFFF"/>
              </a:solidFill>
              <a:ea typeface="Calibri"/>
              <a:cs typeface="Calibri"/>
            </a:endParaRPr>
          </a:p>
          <a:p>
            <a:pPr>
              <a:buClr>
                <a:srgbClr val="FFFFFF"/>
              </a:buClr>
            </a:pPr>
            <a:r>
              <a:rPr lang="en-US" sz="1600">
                <a:solidFill>
                  <a:srgbClr val="FFFFFF"/>
                </a:solidFill>
                <a:ea typeface="+mn-lt"/>
                <a:cs typeface="+mn-lt"/>
              </a:rPr>
              <a:t>Do not hold </a:t>
            </a:r>
            <a:r>
              <a:rPr lang="en-US" sz="1600" err="1">
                <a:solidFill>
                  <a:srgbClr val="FFFFFF"/>
                </a:solidFill>
                <a:ea typeface="+mn-lt"/>
                <a:cs typeface="+mn-lt"/>
              </a:rPr>
              <a:t>AoA’s</a:t>
            </a:r>
            <a:r>
              <a:rPr lang="en-US" sz="1600">
                <a:solidFill>
                  <a:srgbClr val="FFFFFF"/>
                </a:solidFill>
                <a:ea typeface="+mn-lt"/>
                <a:cs typeface="+mn-lt"/>
              </a:rPr>
              <a:t> for submission at a later date.</a:t>
            </a:r>
            <a:endParaRPr lang="en-US" sz="1600">
              <a:solidFill>
                <a:srgbClr val="FFFFFF"/>
              </a:solidFill>
              <a:ea typeface="Calibri"/>
              <a:cs typeface="Calibri"/>
            </a:endParaRPr>
          </a:p>
          <a:p>
            <a:pPr>
              <a:buClr>
                <a:srgbClr val="FFFFFF"/>
              </a:buClr>
            </a:pPr>
            <a:r>
              <a:rPr lang="en-US" sz="1600" b="1">
                <a:solidFill>
                  <a:srgbClr val="FFFFFF"/>
                </a:solidFill>
                <a:ea typeface="+mn-lt"/>
                <a:cs typeface="+mn-lt"/>
              </a:rPr>
              <a:t>Do not resubmit any </a:t>
            </a:r>
            <a:r>
              <a:rPr lang="en-US" sz="1600" b="1" err="1">
                <a:solidFill>
                  <a:srgbClr val="FFFFFF"/>
                </a:solidFill>
                <a:ea typeface="+mn-lt"/>
                <a:cs typeface="+mn-lt"/>
              </a:rPr>
              <a:t>AoA</a:t>
            </a:r>
            <a:r>
              <a:rPr lang="en-US" sz="1600" b="1">
                <a:solidFill>
                  <a:srgbClr val="FFFFFF"/>
                </a:solidFill>
                <a:ea typeface="+mn-lt"/>
                <a:cs typeface="+mn-lt"/>
              </a:rPr>
              <a:t> previously submitted: </a:t>
            </a:r>
            <a:endParaRPr lang="en-US" sz="1600">
              <a:solidFill>
                <a:srgbClr val="FFFFFF"/>
              </a:solidFill>
              <a:ea typeface="+mn-lt"/>
              <a:cs typeface="+mn-lt"/>
            </a:endParaRPr>
          </a:p>
          <a:p>
            <a:pPr lvl="1">
              <a:buClr>
                <a:srgbClr val="FFFFFF"/>
              </a:buClr>
            </a:pPr>
            <a:r>
              <a:rPr lang="en-US">
                <a:solidFill>
                  <a:srgbClr val="FFFFFF"/>
                </a:solidFill>
                <a:ea typeface="Calibri"/>
                <a:cs typeface="Calibri"/>
              </a:rPr>
              <a:t>Can take up to 10 days to process</a:t>
            </a:r>
          </a:p>
          <a:p>
            <a:pPr lvl="1">
              <a:buClr>
                <a:srgbClr val="FFFFFF"/>
              </a:buClr>
            </a:pPr>
            <a:r>
              <a:rPr lang="en-US">
                <a:solidFill>
                  <a:srgbClr val="FFFFFF"/>
                </a:solidFill>
                <a:ea typeface="Calibri"/>
                <a:cs typeface="Calibri"/>
              </a:rPr>
              <a:t>Email</a:t>
            </a:r>
            <a:r>
              <a:rPr lang="en-US">
                <a:solidFill>
                  <a:srgbClr val="FFFFFF"/>
                </a:solidFill>
                <a:ea typeface="+mn-lt"/>
                <a:cs typeface="+mn-lt"/>
              </a:rPr>
              <a:t> notification will be sent on faulty </a:t>
            </a:r>
            <a:r>
              <a:rPr lang="en-US" err="1">
                <a:solidFill>
                  <a:srgbClr val="FFFFFF"/>
                </a:solidFill>
                <a:ea typeface="+mn-lt"/>
                <a:cs typeface="+mn-lt"/>
              </a:rPr>
              <a:t>AoA's</a:t>
            </a:r>
            <a:r>
              <a:rPr lang="en-US">
                <a:solidFill>
                  <a:srgbClr val="FFFFFF"/>
                </a:solidFill>
                <a:ea typeface="+mn-lt"/>
                <a:cs typeface="+mn-lt"/>
              </a:rPr>
              <a:t>.</a:t>
            </a:r>
            <a:endParaRPr lang="en-US">
              <a:solidFill>
                <a:srgbClr val="FFFFFF"/>
              </a:solidFill>
              <a:ea typeface="Calibri" panose="020F0502020204030204"/>
              <a:cs typeface="Calibri" panose="020F0502020204030204"/>
            </a:endParaRPr>
          </a:p>
          <a:p>
            <a:pPr lvl="1">
              <a:buClr>
                <a:srgbClr val="FFFFFF"/>
              </a:buClr>
            </a:pPr>
            <a:r>
              <a:rPr lang="en-US">
                <a:solidFill>
                  <a:srgbClr val="FFFFFF"/>
                </a:solidFill>
                <a:ea typeface="+mn-lt"/>
                <a:cs typeface="+mn-lt"/>
              </a:rPr>
              <a:t>Have been superseded by a more recently executed </a:t>
            </a:r>
            <a:r>
              <a:rPr lang="en-US" err="1">
                <a:solidFill>
                  <a:srgbClr val="FFFFFF"/>
                </a:solidFill>
                <a:ea typeface="+mn-lt"/>
                <a:cs typeface="+mn-lt"/>
              </a:rPr>
              <a:t>AoA</a:t>
            </a:r>
            <a:r>
              <a:rPr lang="en-US">
                <a:solidFill>
                  <a:srgbClr val="FFFFFF"/>
                </a:solidFill>
                <a:ea typeface="+mn-lt"/>
                <a:cs typeface="+mn-lt"/>
              </a:rPr>
              <a:t>.</a:t>
            </a:r>
          </a:p>
          <a:p>
            <a:pPr>
              <a:buClr>
                <a:srgbClr val="FFFFFF"/>
              </a:buClr>
            </a:pPr>
            <a:r>
              <a:rPr lang="en-US" sz="1600">
                <a:solidFill>
                  <a:srgbClr val="FFFFFF"/>
                </a:solidFill>
                <a:ea typeface="Calibri"/>
                <a:cs typeface="Calibri"/>
              </a:rPr>
              <a:t>Revocation of Agent- Send one form with attached list</a:t>
            </a:r>
          </a:p>
        </p:txBody>
      </p:sp>
    </p:spTree>
    <p:extLst>
      <p:ext uri="{BB962C8B-B14F-4D97-AF65-F5344CB8AC3E}">
        <p14:creationId xmlns:p14="http://schemas.microsoft.com/office/powerpoint/2010/main" val="3823748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01B7-0356-DE35-9F28-B624E74F922D}"/>
              </a:ext>
            </a:extLst>
          </p:cNvPr>
          <p:cNvSpPr>
            <a:spLocks noGrp="1"/>
          </p:cNvSpPr>
          <p:nvPr>
            <p:ph type="title"/>
          </p:nvPr>
        </p:nvSpPr>
        <p:spPr/>
        <p:txBody>
          <a:bodyPr/>
          <a:lstStyle/>
          <a:p>
            <a:r>
              <a:rPr lang="en-US">
                <a:ea typeface="Calibri"/>
                <a:cs typeface="Calibri"/>
              </a:rPr>
              <a:t>Protest filing</a:t>
            </a:r>
            <a:endParaRPr lang="en-US"/>
          </a:p>
        </p:txBody>
      </p:sp>
      <p:sp>
        <p:nvSpPr>
          <p:cNvPr id="3" name="Content Placeholder 2">
            <a:extLst>
              <a:ext uri="{FF2B5EF4-FFF2-40B4-BE49-F238E27FC236}">
                <a16:creationId xmlns:a16="http://schemas.microsoft.com/office/drawing/2014/main" id="{82BD73B0-5984-AC10-DD89-00C63602CB33}"/>
              </a:ext>
            </a:extLst>
          </p:cNvPr>
          <p:cNvSpPr>
            <a:spLocks noGrp="1"/>
          </p:cNvSpPr>
          <p:nvPr>
            <p:ph idx="1"/>
          </p:nvPr>
        </p:nvSpPr>
        <p:spPr/>
        <p:txBody>
          <a:bodyPr vert="horz" lIns="91440" tIns="45720" rIns="91440" bIns="45720" rtlCol="0" anchor="ctr">
            <a:noAutofit/>
          </a:bodyPr>
          <a:lstStyle/>
          <a:p>
            <a:r>
              <a:rPr lang="en-US">
                <a:ea typeface="+mn-lt"/>
                <a:cs typeface="+mn-lt"/>
              </a:rPr>
              <a:t>Export </a:t>
            </a:r>
            <a:r>
              <a:rPr lang="en-US" b="1">
                <a:ea typeface="+mn-lt"/>
                <a:cs typeface="+mn-lt"/>
              </a:rPr>
              <a:t>your </a:t>
            </a:r>
            <a:r>
              <a:rPr lang="en-US">
                <a:ea typeface="+mn-lt"/>
                <a:cs typeface="+mn-lt"/>
              </a:rPr>
              <a:t>client list (all accounts to be protested), from </a:t>
            </a:r>
            <a:r>
              <a:rPr lang="en-US" b="1">
                <a:ea typeface="+mn-lt"/>
                <a:cs typeface="+mn-lt"/>
              </a:rPr>
              <a:t>your </a:t>
            </a:r>
            <a:r>
              <a:rPr lang="en-US">
                <a:ea typeface="+mn-lt"/>
                <a:cs typeface="+mn-lt"/>
              </a:rPr>
              <a:t>database, in an </a:t>
            </a:r>
            <a:r>
              <a:rPr lang="en-US" b="1" u="sng">
                <a:ea typeface="+mn-lt"/>
                <a:cs typeface="+mn-lt"/>
              </a:rPr>
              <a:t>Excel</a:t>
            </a:r>
            <a:r>
              <a:rPr lang="en-US">
                <a:ea typeface="+mn-lt"/>
                <a:cs typeface="+mn-lt"/>
              </a:rPr>
              <a:t> format.</a:t>
            </a:r>
            <a:endParaRPr lang="en-US">
              <a:ea typeface="Calibri" panose="020F0502020204030204"/>
              <a:cs typeface="Calibri" panose="020F0502020204030204"/>
            </a:endParaRPr>
          </a:p>
          <a:p>
            <a:r>
              <a:rPr lang="en-US">
                <a:ea typeface="+mn-lt"/>
                <a:cs typeface="+mn-lt"/>
              </a:rPr>
              <a:t>Complete the Notice of Protest form, on your Agency Dashboard, drop Excel file in the upload link.</a:t>
            </a:r>
            <a:endParaRPr lang="en-US">
              <a:ea typeface="Calibri"/>
              <a:cs typeface="Calibri"/>
            </a:endParaRPr>
          </a:p>
          <a:p>
            <a:r>
              <a:rPr lang="en-US" b="1">
                <a:solidFill>
                  <a:srgbClr val="FF0000"/>
                </a:solidFill>
                <a:ea typeface="+mn-lt"/>
                <a:cs typeface="+mn-lt"/>
              </a:rPr>
              <a:t>Column A must be the 8-digit TAD account number.</a:t>
            </a:r>
            <a:endParaRPr lang="en-US">
              <a:ea typeface="Calibri"/>
              <a:cs typeface="Calibri"/>
            </a:endParaRPr>
          </a:p>
          <a:p>
            <a:r>
              <a:rPr lang="en-US">
                <a:ea typeface="+mn-lt"/>
                <a:cs typeface="+mn-lt"/>
              </a:rPr>
              <a:t>If protesting </a:t>
            </a:r>
            <a:r>
              <a:rPr lang="en-US" b="1">
                <a:ea typeface="+mn-lt"/>
                <a:cs typeface="+mn-lt"/>
              </a:rPr>
              <a:t>via your Agent Portal</a:t>
            </a:r>
            <a:r>
              <a:rPr lang="en-US">
                <a:ea typeface="+mn-lt"/>
                <a:cs typeface="+mn-lt"/>
              </a:rPr>
              <a:t>, it will not be necessary to submit duplicate paper copies of protest.</a:t>
            </a:r>
            <a:endParaRPr lang="en-US">
              <a:ea typeface="Calibri"/>
              <a:cs typeface="Calibri"/>
            </a:endParaRPr>
          </a:p>
          <a:p>
            <a:r>
              <a:rPr lang="en-US">
                <a:ea typeface="+mn-lt"/>
                <a:cs typeface="+mn-lt"/>
              </a:rPr>
              <a:t>To assist us in avoiding potential overloads on the system, please file as soon as possible, after April 15. </a:t>
            </a:r>
            <a:endParaRPr lang="en-US">
              <a:ea typeface="Calibri"/>
              <a:cs typeface="Calibri"/>
            </a:endParaRPr>
          </a:p>
          <a:p>
            <a:pPr>
              <a:buClr>
                <a:srgbClr val="FFFFFF"/>
              </a:buClr>
            </a:pPr>
            <a:r>
              <a:rPr lang="en-US" b="1" cap="all">
                <a:solidFill>
                  <a:srgbClr val="FF0000"/>
                </a:solidFill>
                <a:ea typeface="Calibri"/>
                <a:cs typeface="Calibri"/>
              </a:rPr>
              <a:t>Current authorization (</a:t>
            </a:r>
            <a:r>
              <a:rPr lang="en-US" b="1" cap="all" err="1">
                <a:solidFill>
                  <a:srgbClr val="FF0000"/>
                </a:solidFill>
                <a:ea typeface="Calibri"/>
                <a:cs typeface="Calibri"/>
              </a:rPr>
              <a:t>AoA</a:t>
            </a:r>
            <a:r>
              <a:rPr lang="en-US" b="1" cap="all">
                <a:solidFill>
                  <a:srgbClr val="FF0000"/>
                </a:solidFill>
                <a:ea typeface="Calibri"/>
                <a:cs typeface="Calibri"/>
              </a:rPr>
              <a:t>) is not required, if protesting via Agency Dashboard, using an Excel file. </a:t>
            </a:r>
            <a:endParaRPr lang="en-US">
              <a:ea typeface="Calibri"/>
              <a:cs typeface="Calibri"/>
            </a:endParaRPr>
          </a:p>
        </p:txBody>
      </p:sp>
    </p:spTree>
    <p:extLst>
      <p:ext uri="{BB962C8B-B14F-4D97-AF65-F5344CB8AC3E}">
        <p14:creationId xmlns:p14="http://schemas.microsoft.com/office/powerpoint/2010/main" val="8440963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391577B289B444B62AD229A0FB2097" ma:contentTypeVersion="4" ma:contentTypeDescription="Create a new document." ma:contentTypeScope="" ma:versionID="c47976d19dc03092affbfe3e9c719e7d">
  <xsd:schema xmlns:xsd="http://www.w3.org/2001/XMLSchema" xmlns:xs="http://www.w3.org/2001/XMLSchema" xmlns:p="http://schemas.microsoft.com/office/2006/metadata/properties" xmlns:ns2="1ee17dea-018e-4d56-9f23-4a192f3f1a6a" targetNamespace="http://schemas.microsoft.com/office/2006/metadata/properties" ma:root="true" ma:fieldsID="68a026fa3ee5a1900bcd21d7c1c6b44f" ns2:_="">
    <xsd:import namespace="1ee17dea-018e-4d56-9f23-4a192f3f1a6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e17dea-018e-4d56-9f23-4a192f3f1a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2C890E-A9FA-4D6D-981E-AE108BAD591D}">
  <ds:schemaRefs>
    <ds:schemaRef ds:uri="1ee17dea-018e-4d56-9f23-4a192f3f1a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CAF938E-802E-491E-8950-BED4E885894A}">
  <ds:schemaRefs>
    <ds:schemaRef ds:uri="http://schemas.microsoft.com/sharepoint/v3/contenttype/forms"/>
  </ds:schemaRefs>
</ds:datastoreItem>
</file>

<file path=customXml/itemProps3.xml><?xml version="1.0" encoding="utf-8"?>
<ds:datastoreItem xmlns:ds="http://schemas.openxmlformats.org/officeDocument/2006/customXml" ds:itemID="{1349243F-67D7-4F75-8C98-0AEF0F3AB39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0</TotalTime>
  <Words>934</Words>
  <Application>Microsoft Office PowerPoint</Application>
  <PresentationFormat>On-screen Show (4:3)</PresentationFormat>
  <Paragraphs>102</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Calibri Light</vt:lpstr>
      <vt:lpstr>Courier New</vt:lpstr>
      <vt:lpstr>Celestial</vt:lpstr>
      <vt:lpstr>Tarrant Appraisal District</vt:lpstr>
      <vt:lpstr>Agenda</vt:lpstr>
      <vt:lpstr>2025-2026 reappraisal plan</vt:lpstr>
      <vt:lpstr>Reappraisal Impact</vt:lpstr>
      <vt:lpstr>Online Renditions</vt:lpstr>
      <vt:lpstr>Notice Dates</vt:lpstr>
      <vt:lpstr>Notice Changes</vt:lpstr>
      <vt:lpstr>AOA</vt:lpstr>
      <vt:lpstr>Protest filing</vt:lpstr>
      <vt:lpstr>Information for using the online Agent Mass Protest feature: Only Excel files will be accepted and processed. Excel should contain a complete list of all accounts to be protested. Column A must contain only the complete eight (8) digit TAD account number. Text format. No other special characters. Account numbers start in A2 Do not upload pdf files, word docs, jpegs, photos, etc. Do not include special messages/instructions or requests. Files more than 25mb will need to be broken down into smaller size files. This will require multiple submissions. Multiple submissions can be made, prior to filing deadline.</vt:lpstr>
      <vt:lpstr>Agent Dashboard</vt:lpstr>
      <vt:lpstr>Settlements</vt:lpstr>
      <vt:lpstr>TLO</vt:lpstr>
      <vt:lpstr>Homestead Audit</vt:lpstr>
      <vt:lpstr>CAMA</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TAD Social Media Marketing</dc:title>
  <dc:creator>Ricardo Aguilera</dc:creator>
  <cp:lastModifiedBy>Allan Hall</cp:lastModifiedBy>
  <cp:revision>3</cp:revision>
  <dcterms:created xsi:type="dcterms:W3CDTF">2019-07-16T15:45:45Z</dcterms:created>
  <dcterms:modified xsi:type="dcterms:W3CDTF">2025-03-25T17:22:46Z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2025-03-25T02:47:47Z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5b34c902-89d9-491b-b407-24878c903575</vt:lpwstr>
  </property>
  <property fmtid="{D5CDD505-2E9C-101B-9397-08002B2CF9AE}" pid="7" name="MSIP_Label_defa4170-0d19-0005-0004-bc88714345d2_ActionId">
    <vt:lpwstr>7883dc05-e983-4c4b-9b18-a29b133ee33c</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y fmtid="{D5CDD505-2E9C-101B-9397-08002B2CF9AE}" pid="10" name="ContentTypeId">
    <vt:lpwstr>0x01010061391577B289B444B62AD229A0FB2097</vt:lpwstr>
  </property>
</Properties>
</file>